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7"/>
  </p:notesMasterIdLst>
  <p:handoutMasterIdLst>
    <p:handoutMasterId r:id="rId58"/>
  </p:handoutMasterIdLst>
  <p:sldIdLst>
    <p:sldId id="256" r:id="rId5"/>
    <p:sldId id="320"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93" autoAdjust="0"/>
    <p:restoredTop sz="95850" autoAdjust="0"/>
  </p:normalViewPr>
  <p:slideViewPr>
    <p:cSldViewPr snapToGrid="0" showGuides="1">
      <p:cViewPr varScale="1">
        <p:scale>
          <a:sx n="122" d="100"/>
          <a:sy n="122" d="100"/>
        </p:scale>
        <p:origin x="1360" y="20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7/27/22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7/27/22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atchwork.kernel.org/project/linux-kbuild/patch/20200708181905.257691-1-nhuck@google.com/#23477427"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11a62c01e_0_58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11a62c01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1a62c01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1a62c0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a62c01e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1a62c0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11a62c0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11a62c0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1a62c01e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1a62c0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1a62c01e_0_2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1a62c01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1a62c01e_0_2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1a62c01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11a62c01e_0_3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11a62c0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1a62c01e_0_58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1a62c01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a62c01e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1a62c01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1a62c01e_0_4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1a62c01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1a62c01e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1a62c01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1a62c01e_0_28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1a62c01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1a62c01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1a62c01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11a62c01e_0_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11a62c01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11a62c01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11a62c01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1a62c01e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1a62c01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1a62c01e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1a62c01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11a62c01e_0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11a62c01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 TAU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1a62c01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1a62c01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 PETSc, NEK5000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11a62c01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11a62c01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11a62c01e_0_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e11a62c01e_0_6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ge11a62c01e_0_6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7d94960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7d949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11a62c01e_0_6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e11a62c01e_0_6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ge11a62c01e_0_6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1a62c01e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1a62c01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11a62c01e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11a62c01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11a62c01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11a62c01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https://patchwork.kernel.org/project/linux-kbuild/patch/20200708181905.257691-1-nhuck@google.com/#23477427</a:t>
            </a:r>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On Wed, Jul 8, 2020 at 11:21 AM 'Nathan Huckleberry' via Clang Built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Linux &lt;clang-built-linux@googlegroups.com&gt; wrote: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This patch adds clang-tidy and the clang static-analyzer as make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targets. The goal of this patch is to make static analysis tools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usable and extendable by any developer or researcher who is familiar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with basic c++.</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current static analysis tools require intimate knowledge of the internal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workings of the static analysis.  Clang-tidy and the clang static analyzers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expose an easy to use api and allow users unfamiliar with clang to</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write new checks with relative ease.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is an easily extendable 'linter' that runs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checks are easy to write and understand. A check consists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two parts, a matcher and a checker. The matcher is created using 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domain specific language that acts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(https://clang.llvm.org/docs/LibASTMatchersReference.html).  When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nodes are found by the matcher a callback is made to the checker.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checker can then execute additional checks and issue warnings.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Here is an example clang-tidy check to report functions that have calls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to local_irq_disable without calls to local_irq_enable and vice-versa.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Functions flagged with __attribute((annotation("ignore_irq_balancing")))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are ignored for analysis. (https://reviews.llvm.org/D65828)</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 static analyzer===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a more powerful static analysis tool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uses symbolic execution to find bugs. Currently there is a check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looks for potential security bugs from invalid uses of kmalloc and</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kfree. There are several more general purpose checks that are useful for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kernel.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well documented and designed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extensible.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(https://clang-analyzer.llvm.org/checker_dev_manual.html)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(https://github.com/haoNoQ/clang-analyzer-guide/releases/download/v0.1/clang-analyzer-guide-v0.1.pdf)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main draw of the clang tools is how accessible they are. The clang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documentation is very nice and these tools are built specifically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easily extendable by any developer. They provide an accessible method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bug-finding and research to people who are not overly familiar with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kernel codebase.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Signed-off-by: Nathan Huckleberry &lt;nhuck@google.com&gt;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Changes V1 -&gt; V2:</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Remove dependencies on GNU Parallel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 Clang-tidy/analyzer now invoked directly from python</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Link: https://lkml.org/lkml/2019/8/6/941</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Makefile                                      |  3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scripts/clang-tools/Makefile.clang-tools      | 23 ++++++</a:t>
            </a:r>
            <a:endParaRPr sz="1000">
              <a:solidFill>
                <a:srgbClr val="333333"/>
              </a:solidFill>
              <a:highlight>
                <a:srgbClr val="FFFFFF"/>
              </a:highlight>
              <a:latin typeface="Consolas"/>
              <a:ea typeface="Consolas"/>
              <a:cs typeface="Consolas"/>
              <a:sym typeface="Consolas"/>
            </a:endParaRPr>
          </a:p>
          <a:p>
            <a:pPr marL="88900" marR="88900" lvl="0" indent="0" algn="l" rtl="0">
              <a:lnSpc>
                <a:spcPct val="107250"/>
              </a:lnSpc>
              <a:spcBef>
                <a:spcPts val="0"/>
              </a:spcBef>
              <a:spcAft>
                <a:spcPts val="0"/>
              </a:spcAft>
              <a:buClr>
                <a:schemeClr val="dk1"/>
              </a:buClr>
              <a:buSzPts val="1100"/>
              <a:buFont typeface="Arial"/>
              <a:buNone/>
            </a:pPr>
            <a:r>
              <a:rPr lang="en" sz="1000">
                <a:solidFill>
                  <a:srgbClr val="007F00"/>
                </a:solidFill>
                <a:highlight>
                  <a:srgbClr val="FFFFFF"/>
                </a:highlight>
                <a:latin typeface="Consolas"/>
                <a:ea typeface="Consolas"/>
                <a:cs typeface="Consolas"/>
                <a:sym typeface="Consolas"/>
              </a:rPr>
              <a:t>&gt;  .../{ =&gt; clang-tools}/gen_compile_commands.py |  0</a:t>
            </a:r>
            <a:endParaRPr sz="1000">
              <a:solidFill>
                <a:srgbClr val="007F00"/>
              </a:solidFill>
              <a:highlight>
                <a:srgbClr val="FFFFFF"/>
              </a:highlight>
              <a:latin typeface="Consolas"/>
              <a:ea typeface="Consolas"/>
              <a:cs typeface="Consolas"/>
              <a:sym typeface="Consolas"/>
            </a:endParaRPr>
          </a:p>
          <a:p>
            <a:pPr marL="0" lvl="0" indent="0" algn="l" rtl="0">
              <a:spcBef>
                <a:spcPts val="80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11a62c01e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11a62c01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1a62c01e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1a62c01e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1a62c01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1a62c01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1a62c0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1a62c01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valgrind and clang’s own sanitizers, which instrument the code at run-time to detect actual errors (e.g., reading uninitialized memory) that happen while the code is running.</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22222"/>
                </a:solidFill>
                <a:highlight>
                  <a:srgbClr val="FFFFFF"/>
                </a:highlight>
              </a:rPr>
              <a:t>Clang sanitizers are runtime checkers used to identify suspicious and undefined behavior. The checking occurs at runtime with actual runtime parameters so false positives are kept to a minimum.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11a62c01e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11a62c01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1a62c01e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1a62c01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11a62c01e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11a62c01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11a62c01e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11a62c01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11a62c0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11a62c01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scan-view /tmp/scan-build-2021-05-27-073157-25436-1</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1a62c0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1a62c0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11a62c01e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11a62c01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11a62c01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e11a62c01e_0_4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1a62c01e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1a62c01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1a62c01e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1a62c01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11a62c01e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11a62c01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1a62c01e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1a62c0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1a62c01e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1a62c01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11a62c01e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11a62c0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11a62c01e_0_14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11a62c01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11a62c01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11a62c01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1a62c01e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1a62c01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11a62c0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11a62c0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a62c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1a62c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sp>
        <p:nvSpPr>
          <p:cNvPr id="52" name="Google Shape;52;p8"/>
          <p:cNvSpPr/>
          <p:nvPr/>
        </p:nvSpPr>
        <p:spPr>
          <a:xfrm>
            <a:off x="1283117" y="1041900"/>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3" name="Google Shape;53;p8"/>
          <p:cNvSpPr/>
          <p:nvPr/>
        </p:nvSpPr>
        <p:spPr>
          <a:xfrm rot="10800000">
            <a:off x="9120758" y="4355634"/>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4" name="Google Shape;54;p8"/>
          <p:cNvSpPr txBox="1">
            <a:spLocks noGrp="1"/>
          </p:cNvSpPr>
          <p:nvPr>
            <p:ph type="ctrTitle"/>
          </p:nvPr>
        </p:nvSpPr>
        <p:spPr>
          <a:xfrm>
            <a:off x="4058543" y="1925673"/>
            <a:ext cx="4071739" cy="20496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1200"/>
              <a:buNone/>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55" name="Google Shape;55;p8"/>
          <p:cNvSpPr txBox="1">
            <a:spLocks noGrp="1"/>
          </p:cNvSpPr>
          <p:nvPr>
            <p:ph type="subTitle" idx="1"/>
          </p:nvPr>
        </p:nvSpPr>
        <p:spPr>
          <a:xfrm>
            <a:off x="4058543" y="4155440"/>
            <a:ext cx="4071739" cy="935200"/>
          </a:xfrm>
          <a:prstGeom prst="rect">
            <a:avLst/>
          </a:prstGeom>
        </p:spPr>
        <p:txBody>
          <a:bodyPr spcFirstLastPara="1" wrap="square" lIns="68575" tIns="34275" rIns="68575" bIns="34275" anchor="t" anchorCtr="0">
            <a:noAutofit/>
          </a:bodyPr>
          <a:lstStyle>
            <a:lvl1pPr lvl="0" algn="ctr" rtl="0">
              <a:lnSpc>
                <a:spcPct val="100000"/>
              </a:lnSpc>
              <a:spcBef>
                <a:spcPts val="1466"/>
              </a:spcBef>
              <a:spcAft>
                <a:spcPts val="0"/>
              </a:spcAft>
              <a:buSzPts val="2100"/>
              <a:buFont typeface="Economica"/>
              <a:buNone/>
              <a:defRPr sz="2799">
                <a:latin typeface="Economica"/>
                <a:ea typeface="Economica"/>
                <a:cs typeface="Economica"/>
                <a:sym typeface="Economica"/>
              </a:defRPr>
            </a:lvl1pPr>
            <a:lvl2pPr lvl="1" algn="ctr" rtl="0">
              <a:lnSpc>
                <a:spcPct val="100000"/>
              </a:lnSpc>
              <a:spcBef>
                <a:spcPts val="800"/>
              </a:spcBef>
              <a:spcAft>
                <a:spcPts val="0"/>
              </a:spcAft>
              <a:buSzPts val="2100"/>
              <a:buFont typeface="Economica"/>
              <a:buNone/>
              <a:defRPr sz="2799">
                <a:latin typeface="Economica"/>
                <a:ea typeface="Economica"/>
                <a:cs typeface="Economica"/>
                <a:sym typeface="Economica"/>
              </a:defRPr>
            </a:lvl2pPr>
            <a:lvl3pPr lvl="2" algn="ctr" rtl="0">
              <a:lnSpc>
                <a:spcPct val="100000"/>
              </a:lnSpc>
              <a:spcBef>
                <a:spcPts val="800"/>
              </a:spcBef>
              <a:spcAft>
                <a:spcPts val="0"/>
              </a:spcAft>
              <a:buSzPts val="2100"/>
              <a:buFont typeface="Economica"/>
              <a:buNone/>
              <a:defRPr sz="2799">
                <a:latin typeface="Economica"/>
                <a:ea typeface="Economica"/>
                <a:cs typeface="Economica"/>
                <a:sym typeface="Economica"/>
              </a:defRPr>
            </a:lvl3pPr>
            <a:lvl4pPr lvl="3" algn="ctr" rtl="0">
              <a:lnSpc>
                <a:spcPct val="100000"/>
              </a:lnSpc>
              <a:spcBef>
                <a:spcPts val="800"/>
              </a:spcBef>
              <a:spcAft>
                <a:spcPts val="0"/>
              </a:spcAft>
              <a:buSzPts val="2100"/>
              <a:buFont typeface="Economica"/>
              <a:buNone/>
              <a:defRPr sz="2799">
                <a:latin typeface="Economica"/>
                <a:ea typeface="Economica"/>
                <a:cs typeface="Economica"/>
                <a:sym typeface="Economica"/>
              </a:defRPr>
            </a:lvl4pPr>
            <a:lvl5pPr lvl="4" algn="ctr" rtl="0">
              <a:lnSpc>
                <a:spcPct val="100000"/>
              </a:lnSpc>
              <a:spcBef>
                <a:spcPts val="667"/>
              </a:spcBef>
              <a:spcAft>
                <a:spcPts val="0"/>
              </a:spcAft>
              <a:buSzPts val="2100"/>
              <a:buFont typeface="Economica"/>
              <a:buNone/>
              <a:defRPr sz="2799">
                <a:latin typeface="Economica"/>
                <a:ea typeface="Economica"/>
                <a:cs typeface="Economica"/>
                <a:sym typeface="Economica"/>
              </a:defRPr>
            </a:lvl5pPr>
            <a:lvl6pPr lvl="5" algn="ctr" rtl="0">
              <a:lnSpc>
                <a:spcPct val="100000"/>
              </a:lnSpc>
              <a:spcBef>
                <a:spcPts val="400"/>
              </a:spcBef>
              <a:spcAft>
                <a:spcPts val="0"/>
              </a:spcAft>
              <a:buSzPts val="2100"/>
              <a:buFont typeface="Economica"/>
              <a:buNone/>
              <a:defRPr sz="2799">
                <a:latin typeface="Economica"/>
                <a:ea typeface="Economica"/>
                <a:cs typeface="Economica"/>
                <a:sym typeface="Economica"/>
              </a:defRPr>
            </a:lvl6pPr>
            <a:lvl7pPr lvl="6" algn="ctr" rtl="0">
              <a:lnSpc>
                <a:spcPct val="100000"/>
              </a:lnSpc>
              <a:spcBef>
                <a:spcPts val="400"/>
              </a:spcBef>
              <a:spcAft>
                <a:spcPts val="0"/>
              </a:spcAft>
              <a:buSzPts val="2100"/>
              <a:buFont typeface="Economica"/>
              <a:buNone/>
              <a:defRPr sz="2799">
                <a:latin typeface="Economica"/>
                <a:ea typeface="Economica"/>
                <a:cs typeface="Economica"/>
                <a:sym typeface="Economica"/>
              </a:defRPr>
            </a:lvl7pPr>
            <a:lvl8pPr lvl="7" algn="ctr" rtl="0">
              <a:lnSpc>
                <a:spcPct val="100000"/>
              </a:lnSpc>
              <a:spcBef>
                <a:spcPts val="400"/>
              </a:spcBef>
              <a:spcAft>
                <a:spcPts val="0"/>
              </a:spcAft>
              <a:buSzPts val="2100"/>
              <a:buFont typeface="Economica"/>
              <a:buNone/>
              <a:defRPr sz="2799">
                <a:latin typeface="Economica"/>
                <a:ea typeface="Economica"/>
                <a:cs typeface="Economica"/>
                <a:sym typeface="Economica"/>
              </a:defRPr>
            </a:lvl8pPr>
            <a:lvl9pPr lvl="8" algn="ctr" rtl="0">
              <a:lnSpc>
                <a:spcPct val="100000"/>
              </a:lnSpc>
              <a:spcBef>
                <a:spcPts val="400"/>
              </a:spcBef>
              <a:spcAft>
                <a:spcPts val="0"/>
              </a:spcAft>
              <a:buSzPts val="2100"/>
              <a:buFont typeface="Economica"/>
              <a:buNone/>
              <a:defRPr sz="2799">
                <a:latin typeface="Economica"/>
                <a:ea typeface="Economica"/>
                <a:cs typeface="Economica"/>
                <a:sym typeface="Economica"/>
              </a:defRPr>
            </a:lvl9pPr>
          </a:lstStyle>
          <a:p>
            <a:endParaRPr/>
          </a:p>
        </p:txBody>
      </p:sp>
    </p:spTree>
    <p:extLst>
      <p:ext uri="{BB962C8B-B14F-4D97-AF65-F5344CB8AC3E}">
        <p14:creationId xmlns:p14="http://schemas.microsoft.com/office/powerpoint/2010/main" val="15962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15492" y="406200"/>
            <a:ext cx="11357841" cy="871200"/>
          </a:xfrm>
          <a:prstGeom prst="rect">
            <a:avLst/>
          </a:prstGeom>
        </p:spPr>
        <p:txBody>
          <a:bodyPr spcFirstLastPara="1" wrap="square" lIns="68575" tIns="34275" rIns="68575" bIns="34275" anchor="t" anchorCtr="0">
            <a:noAutofit/>
          </a:bodyPr>
          <a:lstStyle>
            <a:lvl1pPr lvl="0" rtl="0">
              <a:spcBef>
                <a:spcPts val="0"/>
              </a:spcBef>
              <a:spcAft>
                <a:spcPts val="0"/>
              </a:spcAft>
              <a:buSzPts val="1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415492" y="1277400"/>
            <a:ext cx="11357841" cy="5270800"/>
          </a:xfrm>
          <a:prstGeom prst="rect">
            <a:avLst/>
          </a:prstGeom>
        </p:spPr>
        <p:txBody>
          <a:bodyPr spcFirstLastPara="1" wrap="square" lIns="68575" tIns="34275" rIns="68575" bIns="34275" anchor="t" anchorCtr="0">
            <a:noAutofit/>
          </a:bodyPr>
          <a:lstStyle>
            <a:lvl1pPr marL="609448" lvl="0" indent="-457086" rtl="0">
              <a:spcBef>
                <a:spcPts val="1466"/>
              </a:spcBef>
              <a:spcAft>
                <a:spcPts val="0"/>
              </a:spcAft>
              <a:buSzPts val="1800"/>
              <a:buChar char="➢"/>
              <a:defRPr/>
            </a:lvl1pPr>
            <a:lvl2pPr marL="1218895" lvl="1" indent="-431692" rtl="0">
              <a:spcBef>
                <a:spcPts val="800"/>
              </a:spcBef>
              <a:spcAft>
                <a:spcPts val="0"/>
              </a:spcAft>
              <a:buSzPts val="1500"/>
              <a:buChar char="●"/>
              <a:defRPr/>
            </a:lvl2pPr>
            <a:lvl3pPr marL="1828343" lvl="2" indent="-423228" rtl="0">
              <a:spcBef>
                <a:spcPts val="800"/>
              </a:spcBef>
              <a:spcAft>
                <a:spcPts val="0"/>
              </a:spcAft>
              <a:buSzPts val="1400"/>
              <a:buChar char="○"/>
              <a:defRPr/>
            </a:lvl3pPr>
            <a:lvl4pPr marL="2437790" lvl="3" indent="-406298" rtl="0">
              <a:spcBef>
                <a:spcPts val="800"/>
              </a:spcBef>
              <a:spcAft>
                <a:spcPts val="0"/>
              </a:spcAft>
              <a:buSzPts val="1200"/>
              <a:buChar char="–"/>
              <a:defRPr/>
            </a:lvl4pPr>
            <a:lvl5pPr marL="3047238" lvl="4" indent="-406298" rtl="0">
              <a:spcBef>
                <a:spcPts val="667"/>
              </a:spcBef>
              <a:spcAft>
                <a:spcPts val="0"/>
              </a:spcAft>
              <a:buSzPts val="1200"/>
              <a:buChar char="»"/>
              <a:defRPr/>
            </a:lvl5pPr>
            <a:lvl6pPr marL="3656686" lvl="5" indent="-431692" rtl="0">
              <a:spcBef>
                <a:spcPts val="400"/>
              </a:spcBef>
              <a:spcAft>
                <a:spcPts val="0"/>
              </a:spcAft>
              <a:buSzPts val="1500"/>
              <a:buChar char="•"/>
              <a:defRPr/>
            </a:lvl6pPr>
            <a:lvl7pPr marL="4266133" lvl="6" indent="-431692" rtl="0">
              <a:spcBef>
                <a:spcPts val="400"/>
              </a:spcBef>
              <a:spcAft>
                <a:spcPts val="0"/>
              </a:spcAft>
              <a:buSzPts val="1500"/>
              <a:buChar char="•"/>
              <a:defRPr/>
            </a:lvl7pPr>
            <a:lvl8pPr marL="4875581" lvl="7" indent="-431692" rtl="0">
              <a:spcBef>
                <a:spcPts val="400"/>
              </a:spcBef>
              <a:spcAft>
                <a:spcPts val="0"/>
              </a:spcAft>
              <a:buSzPts val="1500"/>
              <a:buChar char="•"/>
              <a:defRPr/>
            </a:lvl8pPr>
            <a:lvl9pPr marL="5485028" lvl="8" indent="-431692" rtl="0">
              <a:spcBef>
                <a:spcPts val="400"/>
              </a:spcBef>
              <a:spcAft>
                <a:spcPts val="0"/>
              </a:spcAft>
              <a:buSzPts val="1500"/>
              <a:buChar char="•"/>
              <a:defRPr/>
            </a:lvl9pPr>
          </a:lstStyle>
          <a:p>
            <a:endParaRPr/>
          </a:p>
        </p:txBody>
      </p:sp>
    </p:spTree>
    <p:extLst>
      <p:ext uri="{BB962C8B-B14F-4D97-AF65-F5344CB8AC3E}">
        <p14:creationId xmlns:p14="http://schemas.microsoft.com/office/powerpoint/2010/main" val="26624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DevPattern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bit.ly/DevPattern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i.org/10.1177/109434201989945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clang.llvm.org/docs/ClangStaticAnalyzer.html"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hyperlink" Target="https://clang.llvm.org/extra/clang-tidy/"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pypi.org/project/fortran-linter/"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hyperlink" Target="https://computing.llnl.gov/projects/hypre-scalable-linear-solvers-multigrid-method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sdk.info/" TargetMode="External"/><Relationship Id="rId5" Type="http://schemas.openxmlformats.org/officeDocument/2006/relationships/hyperlink" Target="https://ideas-productivity.org/ideas-ecp/" TargetMode="External"/><Relationship Id="rId4" Type="http://schemas.openxmlformats.org/officeDocument/2006/relationships/hyperlink" Target="https://www.exascaleprojec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a:t>Understanding Your Software Development</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529860" cy="424732"/>
          </a:xfrm>
        </p:spPr>
        <p:txBody>
          <a:bodyPr/>
          <a:lstStyle/>
          <a:p>
            <a:r>
              <a:rPr lang="en-US" dirty="0" err="1"/>
              <a:t>Boyana</a:t>
            </a:r>
            <a:r>
              <a:rPr lang="en-US" dirty="0"/>
              <a:t> R. Norris</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60645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University of Oregon</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196448"/>
            <a:ext cx="8292316" cy="369332"/>
          </a:xfrm>
        </p:spPr>
        <p:txBody>
          <a:bodyPr/>
          <a:lstStyle/>
          <a:p>
            <a:r>
              <a:rPr lang="en-US" dirty="0"/>
              <a:t>Contributors: </a:t>
            </a:r>
            <a:r>
              <a:rPr lang="en-US" dirty="0" err="1"/>
              <a:t>Boyana</a:t>
            </a:r>
            <a:r>
              <a:rPr lang="en-US" dirty="0"/>
              <a:t> R. Norris (UO)</a:t>
            </a: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Part I: Mining your development data</a:t>
            </a:r>
            <a:endParaRPr/>
          </a:p>
        </p:txBody>
      </p:sp>
      <p:sp>
        <p:nvSpPr>
          <p:cNvPr id="139" name="Google Shape;139;p19"/>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Development data:</a:t>
            </a:r>
            <a:endParaRPr b="1"/>
          </a:p>
          <a:p>
            <a:pPr marL="609448" indent="-457086">
              <a:spcBef>
                <a:spcPts val="1333"/>
              </a:spcBef>
              <a:spcAft>
                <a:spcPts val="0"/>
              </a:spcAft>
              <a:buSzPts val="1800"/>
              <a:buChar char="➢"/>
            </a:pPr>
            <a:r>
              <a:rPr lang="en"/>
              <a:t>Git metadata: commits, forks, branches, developers</a:t>
            </a:r>
            <a:endParaRPr/>
          </a:p>
          <a:p>
            <a:pPr marL="609448" indent="-457086">
              <a:spcBef>
                <a:spcPts val="0"/>
              </a:spcBef>
              <a:spcAft>
                <a:spcPts val="0"/>
              </a:spcAft>
              <a:buSzPts val="1800"/>
              <a:buChar char="➢"/>
            </a:pPr>
            <a:r>
              <a:rPr lang="en"/>
              <a:t>Issues and associated discussions</a:t>
            </a:r>
            <a:endParaRPr/>
          </a:p>
          <a:p>
            <a:pPr marL="609448" indent="-457086">
              <a:spcBef>
                <a:spcPts val="0"/>
              </a:spcBef>
              <a:spcAft>
                <a:spcPts val="0"/>
              </a:spcAft>
              <a:buSzPts val="1800"/>
              <a:buChar char="➢"/>
            </a:pPr>
            <a:r>
              <a:rPr lang="en"/>
              <a:t>Pull requests (github, gitlab) and associated discussions</a:t>
            </a:r>
            <a:endParaRPr/>
          </a:p>
          <a:p>
            <a:pPr marL="609448" indent="-457086">
              <a:spcBef>
                <a:spcPts val="0"/>
              </a:spcBef>
              <a:spcAft>
                <a:spcPts val="0"/>
              </a:spcAft>
              <a:buSzPts val="1800"/>
              <a:buChar char="➢"/>
            </a:pPr>
            <a:r>
              <a:rPr lang="en"/>
              <a:t>Mailing list archives</a:t>
            </a:r>
            <a:endParaRPr/>
          </a:p>
          <a:p>
            <a:pPr marL="609448" indent="0">
              <a:spcBef>
                <a:spcPts val="1333"/>
              </a:spcBef>
              <a:spcAft>
                <a:spcPts val="0"/>
              </a:spcAft>
              <a:buNone/>
            </a:pPr>
            <a:endParaRPr/>
          </a:p>
          <a:p>
            <a:pPr marL="0" indent="0">
              <a:spcBef>
                <a:spcPts val="1333"/>
              </a:spcBef>
              <a:spcAft>
                <a:spcPts val="0"/>
              </a:spcAft>
              <a:buNone/>
            </a:pPr>
            <a:endParaRPr/>
          </a:p>
          <a:p>
            <a:pPr marL="0" indent="0">
              <a:spcBef>
                <a:spcPts val="1333"/>
              </a:spcBef>
              <a:spcAft>
                <a:spcPts val="0"/>
              </a:spcAft>
              <a:buNone/>
            </a:pPr>
            <a:r>
              <a:rPr lang="en" b="1"/>
              <a:t>Goal:</a:t>
            </a:r>
            <a:r>
              <a:rPr lang="en"/>
              <a:t> Analyze available data to help </a:t>
            </a:r>
            <a:r>
              <a:rPr lang="en" i="1"/>
              <a:t>formulate</a:t>
            </a:r>
            <a:r>
              <a:rPr lang="en"/>
              <a:t> and </a:t>
            </a:r>
            <a:r>
              <a:rPr lang="en" i="1"/>
              <a:t>answer</a:t>
            </a:r>
            <a:r>
              <a:rPr lang="en"/>
              <a:t> questions about development processes and their impact on productivity and code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Questions that can be answered (in part) with IDEAS data analysis tools</a:t>
            </a:r>
            <a:endParaRPr/>
          </a:p>
        </p:txBody>
      </p:sp>
      <p:sp>
        <p:nvSpPr>
          <p:cNvPr id="145" name="Google Shape;145;p20"/>
          <p:cNvSpPr txBox="1">
            <a:spLocks noGrp="1"/>
          </p:cNvSpPr>
          <p:nvPr>
            <p:ph type="body" idx="1"/>
          </p:nvPr>
        </p:nvSpPr>
        <p:spPr>
          <a:xfrm>
            <a:off x="365771" y="1326414"/>
            <a:ext cx="11578584"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48621">
              <a:spcBef>
                <a:spcPts val="1333"/>
              </a:spcBef>
              <a:spcAft>
                <a:spcPts val="0"/>
              </a:spcAft>
              <a:buSzPts val="1700"/>
              <a:buChar char="➢"/>
            </a:pPr>
            <a:r>
              <a:rPr lang="en" sz="2266"/>
              <a:t>If I adopt practice </a:t>
            </a:r>
            <a:r>
              <a:rPr lang="en" sz="2266" b="1"/>
              <a:t>X</a:t>
            </a:r>
            <a:r>
              <a:rPr lang="en" sz="2266"/>
              <a:t>, how will metric </a:t>
            </a:r>
            <a:r>
              <a:rPr lang="en" sz="2266" b="1"/>
              <a:t>Y </a:t>
            </a:r>
            <a:r>
              <a:rPr lang="en" sz="2266"/>
              <a:t>be affected?</a:t>
            </a:r>
            <a:endParaRPr sz="2266"/>
          </a:p>
          <a:p>
            <a:pPr marL="609448" indent="-448621">
              <a:spcBef>
                <a:spcPts val="1333"/>
              </a:spcBef>
              <a:spcAft>
                <a:spcPts val="0"/>
              </a:spcAft>
              <a:buSzPts val="1700"/>
              <a:buChar char="➢"/>
            </a:pPr>
            <a:r>
              <a:rPr lang="en" sz="2266"/>
              <a:t>How active is the developer community? (git, issues, PRs, emails)</a:t>
            </a:r>
            <a:endParaRPr sz="2266"/>
          </a:p>
          <a:p>
            <a:pPr marL="609448" indent="-448621">
              <a:spcBef>
                <a:spcPts val="1333"/>
              </a:spcBef>
              <a:spcAft>
                <a:spcPts val="0"/>
              </a:spcAft>
              <a:buSzPts val="1700"/>
              <a:buChar char="➢"/>
            </a:pPr>
            <a:r>
              <a:rPr lang="en" sz="2266"/>
              <a:t>What parts of the code base could benefit from review or refactoring? (git, issues)</a:t>
            </a:r>
            <a:endParaRPr sz="2266"/>
          </a:p>
          <a:p>
            <a:pPr marL="609448" indent="-448621">
              <a:spcBef>
                <a:spcPts val="1333"/>
              </a:spcBef>
              <a:spcAft>
                <a:spcPts val="0"/>
              </a:spcAft>
              <a:buSzPts val="1700"/>
              <a:buChar char="➢"/>
            </a:pPr>
            <a:r>
              <a:rPr lang="en" sz="2266"/>
              <a:t>What is the project’s reliance on individual developers? (git)</a:t>
            </a:r>
            <a:endParaRPr sz="2266"/>
          </a:p>
          <a:p>
            <a:pPr marL="609448" indent="-448621">
              <a:spcBef>
                <a:spcPts val="1333"/>
              </a:spcBef>
              <a:spcAft>
                <a:spcPts val="0"/>
              </a:spcAft>
              <a:buSzPts val="1700"/>
              <a:buChar char="➢"/>
            </a:pPr>
            <a:r>
              <a:rPr lang="en" sz="2266"/>
              <a:t>How are developers’ contributions split among different categories? (git, manual labeling required)</a:t>
            </a:r>
            <a:endParaRPr sz="2266"/>
          </a:p>
          <a:p>
            <a:pPr marL="609448" indent="-448621">
              <a:spcBef>
                <a:spcPts val="1333"/>
              </a:spcBef>
              <a:spcAft>
                <a:spcPts val="0"/>
              </a:spcAft>
              <a:buSzPts val="1700"/>
              <a:buChar char="➢"/>
            </a:pPr>
            <a:r>
              <a:rPr lang="en" sz="2266"/>
              <a:t>How engaged are the user and developer communities? (PRs, issues, mailing lists)</a:t>
            </a:r>
            <a:endParaRPr sz="2266"/>
          </a:p>
          <a:p>
            <a:pPr marL="609448" indent="-448621">
              <a:spcBef>
                <a:spcPts val="1333"/>
              </a:spcBef>
              <a:spcAft>
                <a:spcPts val="0"/>
              </a:spcAft>
              <a:buSzPts val="1700"/>
              <a:buChar char="➢"/>
            </a:pPr>
            <a:r>
              <a:rPr lang="en" sz="2266"/>
              <a:t>What are some hot topics of discussion? (issues, mailing lists)</a:t>
            </a:r>
            <a:endParaRPr sz="2266"/>
          </a:p>
          <a:p>
            <a:pPr marL="609448" indent="-448621">
              <a:spcBef>
                <a:spcPts val="1333"/>
              </a:spcBef>
              <a:spcAft>
                <a:spcPts val="0"/>
              </a:spcAft>
              <a:buSzPts val="1700"/>
              <a:buChar char="➢"/>
            </a:pPr>
            <a:r>
              <a:rPr lang="en" sz="2266"/>
              <a:t>How and on what do developers collaborate? (git, issues, mailing lists)</a:t>
            </a:r>
            <a:endParaRPr sz="2266"/>
          </a:p>
          <a:p>
            <a:pPr marL="609448" indent="-448621">
              <a:spcBef>
                <a:spcPts val="1333"/>
              </a:spcBef>
              <a:spcAft>
                <a:spcPts val="0"/>
              </a:spcAft>
              <a:buSzPts val="1700"/>
              <a:buChar char="➢"/>
            </a:pPr>
            <a:r>
              <a:rPr lang="en" sz="2266"/>
              <a:t>….</a:t>
            </a:r>
            <a:endParaRPr sz="2266"/>
          </a:p>
          <a:p>
            <a:pPr marL="0" indent="0">
              <a:spcBef>
                <a:spcPts val="1333"/>
              </a:spcBef>
              <a:spcAft>
                <a:spcPts val="1333"/>
              </a:spcAft>
              <a:buNone/>
            </a:pPr>
            <a:endParaRPr sz="226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51" name="Google Shape;151;p21"/>
          <p:cNvSpPr txBox="1">
            <a:spLocks noGrp="1"/>
          </p:cNvSpPr>
          <p:nvPr>
            <p:ph type="body" idx="1"/>
          </p:nvPr>
        </p:nvSpPr>
        <p:spPr>
          <a:xfrm>
            <a:off x="365771" y="1326414"/>
            <a:ext cx="7867951"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Pluralsight</a:t>
            </a:r>
            <a:r>
              <a:rPr lang="en"/>
              <a:t> book (2019)</a:t>
            </a:r>
            <a:r>
              <a:rPr lang="en" baseline="30000"/>
              <a:t>1</a:t>
            </a:r>
            <a:r>
              <a:rPr lang="en"/>
              <a:t>:</a:t>
            </a:r>
            <a:endParaRPr/>
          </a:p>
          <a:p>
            <a:pPr marL="609448" indent="0">
              <a:lnSpc>
                <a:spcPct val="100000"/>
              </a:lnSpc>
              <a:spcBef>
                <a:spcPts val="1333"/>
              </a:spcBef>
              <a:spcAft>
                <a:spcPts val="0"/>
              </a:spcAft>
              <a:buNone/>
            </a:pPr>
            <a:r>
              <a:rPr lang="en" sz="2266">
                <a:solidFill>
                  <a:srgbClr val="0B5394"/>
                </a:solidFill>
              </a:rPr>
              <a:t>“20 patterns is a collection of work patterns we’ve observed in working with hundreds of software teams. Our hope is that you’ll use this field guide to get a better feel for how the team works, and to recognize achievement, spot bottlenecks, and debug your development process with data.”</a:t>
            </a:r>
            <a:endParaRPr sz="2266">
              <a:solidFill>
                <a:srgbClr val="0B5394"/>
              </a:solidFill>
            </a:endParaRPr>
          </a:p>
          <a:p>
            <a:pPr marL="609448" indent="0">
              <a:lnSpc>
                <a:spcPct val="100000"/>
              </a:lnSpc>
              <a:spcBef>
                <a:spcPts val="1333"/>
              </a:spcBef>
              <a:spcAft>
                <a:spcPts val="0"/>
              </a:spcAft>
              <a:buNone/>
            </a:pPr>
            <a:endParaRPr/>
          </a:p>
        </p:txBody>
      </p:sp>
      <p:pic>
        <p:nvPicPr>
          <p:cNvPr id="152" name="Google Shape;152;p21">
            <a:hlinkClick r:id="rId3"/>
          </p:cNvPr>
          <p:cNvPicPr preferRelativeResize="0"/>
          <p:nvPr/>
        </p:nvPicPr>
        <p:blipFill>
          <a:blip r:embed="rId4">
            <a:alphaModFix/>
          </a:blip>
          <a:stretch>
            <a:fillRect/>
          </a:stretch>
        </p:blipFill>
        <p:spPr>
          <a:xfrm>
            <a:off x="8389014" y="1130075"/>
            <a:ext cx="3578441" cy="4471586"/>
          </a:xfrm>
          <a:prstGeom prst="rect">
            <a:avLst/>
          </a:prstGeom>
          <a:noFill/>
          <a:ln>
            <a:noFill/>
          </a:ln>
        </p:spPr>
      </p:pic>
      <p:sp>
        <p:nvSpPr>
          <p:cNvPr id="153" name="Google Shape;153;p21"/>
          <p:cNvSpPr txBox="1"/>
          <p:nvPr/>
        </p:nvSpPr>
        <p:spPr>
          <a:xfrm>
            <a:off x="364371" y="5844846"/>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54" name="Google Shape;154;p21"/>
          <p:cNvCxnSpPr/>
          <p:nvPr/>
        </p:nvCxnSpPr>
        <p:spPr>
          <a:xfrm rot="10800000" flipH="1">
            <a:off x="365771" y="5946319"/>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60" name="Google Shape;160;p22"/>
          <p:cNvSpPr txBox="1">
            <a:spLocks noGrp="1"/>
          </p:cNvSpPr>
          <p:nvPr>
            <p:ph type="body" idx="1"/>
          </p:nvPr>
        </p:nvSpPr>
        <p:spPr>
          <a:xfrm>
            <a:off x="365771" y="1326414"/>
            <a:ext cx="7695595"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Starting with these pattern descriptions, we can:</a:t>
            </a:r>
            <a:endParaRPr b="1"/>
          </a:p>
          <a:p>
            <a:pPr marL="609448" indent="-457086">
              <a:lnSpc>
                <a:spcPct val="100000"/>
              </a:lnSpc>
              <a:spcBef>
                <a:spcPts val="1333"/>
              </a:spcBef>
              <a:spcAft>
                <a:spcPts val="0"/>
              </a:spcAft>
              <a:buSzPts val="1800"/>
              <a:buChar char="➢"/>
            </a:pPr>
            <a:r>
              <a:rPr lang="en"/>
              <a:t>Identify patterns that are relevant to HPC (open-source) software development.</a:t>
            </a:r>
            <a:endParaRPr/>
          </a:p>
          <a:p>
            <a:pPr marL="609448" indent="-457086">
              <a:lnSpc>
                <a:spcPct val="100000"/>
              </a:lnSpc>
              <a:spcBef>
                <a:spcPts val="1333"/>
              </a:spcBef>
              <a:spcAft>
                <a:spcPts val="0"/>
              </a:spcAft>
              <a:buSzPts val="1800"/>
              <a:buChar char="➢"/>
            </a:pPr>
            <a:r>
              <a:rPr lang="en"/>
              <a:t>Characterize each pattern using data from revision control systems and developer communications.</a:t>
            </a:r>
            <a:endParaRPr/>
          </a:p>
          <a:p>
            <a:pPr marL="609448" indent="-457086">
              <a:lnSpc>
                <a:spcPct val="100000"/>
              </a:lnSpc>
              <a:spcBef>
                <a:spcPts val="1333"/>
              </a:spcBef>
              <a:spcAft>
                <a:spcPts val="1333"/>
              </a:spcAft>
              <a:buSzPts val="1800"/>
              <a:buChar char="➢"/>
            </a:pPr>
            <a:r>
              <a:rPr lang="en"/>
              <a:t>Inform decisions of the effects of adopting new SE practices.</a:t>
            </a:r>
            <a:endParaRPr/>
          </a:p>
        </p:txBody>
      </p:sp>
      <p:pic>
        <p:nvPicPr>
          <p:cNvPr id="161" name="Google Shape;161;p22">
            <a:hlinkClick r:id="rId3"/>
          </p:cNvPr>
          <p:cNvPicPr preferRelativeResize="0"/>
          <p:nvPr/>
        </p:nvPicPr>
        <p:blipFill>
          <a:blip r:embed="rId4">
            <a:alphaModFix/>
          </a:blip>
          <a:stretch>
            <a:fillRect/>
          </a:stretch>
        </p:blipFill>
        <p:spPr>
          <a:xfrm>
            <a:off x="8287441" y="1130075"/>
            <a:ext cx="3578441" cy="4471586"/>
          </a:xfrm>
          <a:prstGeom prst="rect">
            <a:avLst/>
          </a:prstGeom>
          <a:noFill/>
          <a:ln>
            <a:noFill/>
          </a:ln>
        </p:spPr>
      </p:pic>
      <p:sp>
        <p:nvSpPr>
          <p:cNvPr id="162" name="Google Shape;162;p22"/>
          <p:cNvSpPr txBox="1"/>
          <p:nvPr/>
        </p:nvSpPr>
        <p:spPr>
          <a:xfrm>
            <a:off x="364371" y="5743272"/>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63" name="Google Shape;163;p22"/>
          <p:cNvCxnSpPr/>
          <p:nvPr/>
        </p:nvCxnSpPr>
        <p:spPr>
          <a:xfrm rot="10800000" flipH="1">
            <a:off x="365771" y="574317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65771" y="264599"/>
            <a:ext cx="11375037" cy="1061723"/>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metrics</a:t>
            </a:r>
            <a:endParaRPr/>
          </a:p>
        </p:txBody>
      </p:sp>
      <p:graphicFrame>
        <p:nvGraphicFramePr>
          <p:cNvPr id="169" name="Google Shape;169;p23"/>
          <p:cNvGraphicFramePr/>
          <p:nvPr/>
        </p:nvGraphicFramePr>
        <p:xfrm>
          <a:off x="90909" y="883163"/>
          <a:ext cx="11984778" cy="5460615"/>
        </p:xfrm>
        <a:graphic>
          <a:graphicData uri="http://schemas.openxmlformats.org/drawingml/2006/table">
            <a:tbl>
              <a:tblPr>
                <a:noFill/>
              </a:tblPr>
              <a:tblGrid>
                <a:gridCol w="2794605">
                  <a:extLst>
                    <a:ext uri="{9D8B030D-6E8A-4147-A177-3AD203B41FA5}">
                      <a16:colId xmlns:a16="http://schemas.microsoft.com/office/drawing/2014/main" val="20000"/>
                    </a:ext>
                  </a:extLst>
                </a:gridCol>
                <a:gridCol w="9190173">
                  <a:extLst>
                    <a:ext uri="{9D8B030D-6E8A-4147-A177-3AD203B41FA5}">
                      <a16:colId xmlns:a16="http://schemas.microsoft.com/office/drawing/2014/main" val="20001"/>
                    </a:ext>
                  </a:extLst>
                </a:gridCol>
              </a:tblGrid>
              <a:tr h="352122">
                <a:tc>
                  <a:txBody>
                    <a:bodyPr/>
                    <a:lstStyle/>
                    <a:p>
                      <a:pPr marL="0" lvl="0" indent="0" algn="l" rtl="0">
                        <a:spcBef>
                          <a:spcPts val="0"/>
                        </a:spcBef>
                        <a:spcAft>
                          <a:spcPts val="0"/>
                        </a:spcAft>
                        <a:buNone/>
                      </a:pPr>
                      <a:r>
                        <a:rPr lang="en" sz="1200" b="1"/>
                        <a:t>Metric</a:t>
                      </a:r>
                      <a:endParaRPr sz="1200" b="1"/>
                    </a:p>
                  </a:txBody>
                  <a:tcPr marL="84645" marR="84645" marT="84645" marB="84645"/>
                </a:tc>
                <a:tc>
                  <a:txBody>
                    <a:bodyPr/>
                    <a:lstStyle/>
                    <a:p>
                      <a:pPr marL="0" lvl="0" indent="0" algn="l" rtl="0">
                        <a:spcBef>
                          <a:spcPts val="0"/>
                        </a:spcBef>
                        <a:spcAft>
                          <a:spcPts val="0"/>
                        </a:spcAft>
                        <a:buNone/>
                      </a:pPr>
                      <a:r>
                        <a:rPr lang="en" sz="1200" b="1"/>
                        <a:t>Description</a:t>
                      </a:r>
                      <a:endParaRPr sz="1200" b="1"/>
                    </a:p>
                  </a:txBody>
                  <a:tcPr marL="84645" marR="84645" marT="84645" marB="84645"/>
                </a:tc>
                <a:extLst>
                  <a:ext uri="{0D108BD9-81ED-4DB2-BD59-A6C34878D82A}">
                    <a16:rowId xmlns:a16="http://schemas.microsoft.com/office/drawing/2014/main" val="10000"/>
                  </a:ext>
                </a:extLst>
              </a:tr>
              <a:tr h="534954">
                <a:tc>
                  <a:txBody>
                    <a:bodyPr/>
                    <a:lstStyle/>
                    <a:p>
                      <a:pPr marL="0" lvl="0" indent="0" algn="l" rtl="0">
                        <a:spcBef>
                          <a:spcPts val="0"/>
                        </a:spcBef>
                        <a:spcAft>
                          <a:spcPts val="0"/>
                        </a:spcAft>
                        <a:buNone/>
                      </a:pPr>
                      <a:r>
                        <a:rPr lang="en" sz="1200"/>
                        <a:t>Monthly bug fix rate</a:t>
                      </a:r>
                      <a:endParaRPr sz="1200"/>
                    </a:p>
                  </a:txBody>
                  <a:tcPr marL="84645" marR="84645" marT="84645" marB="84645"/>
                </a:tc>
                <a:tc>
                  <a:txBody>
                    <a:bodyPr/>
                    <a:lstStyle/>
                    <a:p>
                      <a:pPr marL="0" lvl="0" indent="0" algn="l" rtl="0">
                        <a:spcBef>
                          <a:spcPts val="0"/>
                        </a:spcBef>
                        <a:spcAft>
                          <a:spcPts val="0"/>
                        </a:spcAft>
                        <a:buNone/>
                      </a:pPr>
                      <a:r>
                        <a:rPr lang="en" sz="1200"/>
                        <a:t>Computes cumulative count of bugs closed each month, starting from the beginning of the project. A higher value is not necessarily good, trends are more informative than individual values.</a:t>
                      </a:r>
                      <a:endParaRPr sz="1200"/>
                    </a:p>
                  </a:txBody>
                  <a:tcPr marL="84645" marR="84645" marT="84645" marB="84645"/>
                </a:tc>
                <a:extLst>
                  <a:ext uri="{0D108BD9-81ED-4DB2-BD59-A6C34878D82A}">
                    <a16:rowId xmlns:a16="http://schemas.microsoft.com/office/drawing/2014/main" val="10001"/>
                  </a:ext>
                </a:extLst>
              </a:tr>
              <a:tr h="534954">
                <a:tc>
                  <a:txBody>
                    <a:bodyPr/>
                    <a:lstStyle/>
                    <a:p>
                      <a:pPr marL="0" lvl="0" indent="0" algn="l" rtl="0">
                        <a:spcBef>
                          <a:spcPts val="0"/>
                        </a:spcBef>
                        <a:spcAft>
                          <a:spcPts val="0"/>
                        </a:spcAft>
                        <a:buNone/>
                      </a:pPr>
                      <a:r>
                        <a:rPr lang="en" sz="1200"/>
                        <a:t>Monthly feature request rate</a:t>
                      </a:r>
                      <a:endParaRPr sz="1200"/>
                    </a:p>
                  </a:txBody>
                  <a:tcPr marL="84645" marR="84645" marT="84645" marB="84645"/>
                </a:tc>
                <a:tc>
                  <a:txBody>
                    <a:bodyPr/>
                    <a:lstStyle/>
                    <a:p>
                      <a:pPr marL="0" lvl="0" indent="0" algn="l" rtl="0">
                        <a:spcBef>
                          <a:spcPts val="0"/>
                        </a:spcBef>
                        <a:spcAft>
                          <a:spcPts val="0"/>
                        </a:spcAft>
                        <a:buNone/>
                      </a:pPr>
                      <a:r>
                        <a:rPr lang="en" sz="1200"/>
                        <a:t>Number of new feature requests made by users. A higher value may indicate popularity/importance of the feature or missing functionality in the current software version.</a:t>
                      </a:r>
                      <a:endParaRPr sz="1200"/>
                    </a:p>
                  </a:txBody>
                  <a:tcPr marL="84645" marR="84645" marT="84645" marB="84645"/>
                </a:tc>
                <a:extLst>
                  <a:ext uri="{0D108BD9-81ED-4DB2-BD59-A6C34878D82A}">
                    <a16:rowId xmlns:a16="http://schemas.microsoft.com/office/drawing/2014/main" val="10002"/>
                  </a:ext>
                </a:extLst>
              </a:tr>
              <a:tr h="534954">
                <a:tc>
                  <a:txBody>
                    <a:bodyPr/>
                    <a:lstStyle/>
                    <a:p>
                      <a:pPr marL="0" lvl="0" indent="0" algn="l" rtl="0">
                        <a:spcBef>
                          <a:spcPts val="0"/>
                        </a:spcBef>
                        <a:spcAft>
                          <a:spcPts val="0"/>
                        </a:spcAft>
                        <a:buNone/>
                      </a:pPr>
                      <a:r>
                        <a:rPr lang="en" sz="1200"/>
                        <a:t>Correlation of the number of issues with project age</a:t>
                      </a:r>
                      <a:endParaRPr sz="1200"/>
                    </a:p>
                  </a:txBody>
                  <a:tcPr marL="84645" marR="84645" marT="84645" marB="84645"/>
                </a:tc>
                <a:tc>
                  <a:txBody>
                    <a:bodyPr/>
                    <a:lstStyle/>
                    <a:p>
                      <a:pPr marL="0" lvl="0" indent="0" algn="l" rtl="0">
                        <a:spcBef>
                          <a:spcPts val="0"/>
                        </a:spcBef>
                        <a:spcAft>
                          <a:spcPts val="0"/>
                        </a:spcAft>
                        <a:buNone/>
                      </a:pPr>
                      <a:r>
                        <a:rPr lang="en" sz="1200"/>
                        <a:t>Gives a good insight into the life cycle of the project by mapping the trend of issues raised over the lifetime of the project. </a:t>
                      </a:r>
                      <a:endParaRPr sz="1200"/>
                    </a:p>
                  </a:txBody>
                  <a:tcPr marL="84645" marR="84645" marT="84645" marB="84645"/>
                </a:tc>
                <a:extLst>
                  <a:ext uri="{0D108BD9-81ED-4DB2-BD59-A6C34878D82A}">
                    <a16:rowId xmlns:a16="http://schemas.microsoft.com/office/drawing/2014/main" val="10003"/>
                  </a:ext>
                </a:extLst>
              </a:tr>
              <a:tr h="352122">
                <a:tc>
                  <a:txBody>
                    <a:bodyPr/>
                    <a:lstStyle/>
                    <a:p>
                      <a:pPr marL="0" lvl="0" indent="0" algn="l" rtl="0">
                        <a:spcBef>
                          <a:spcPts val="0"/>
                        </a:spcBef>
                        <a:spcAft>
                          <a:spcPts val="0"/>
                        </a:spcAft>
                        <a:buNone/>
                      </a:pPr>
                      <a:r>
                        <a:rPr lang="en" sz="1200"/>
                        <a:t>Commits, derived metrics</a:t>
                      </a:r>
                      <a:endParaRPr sz="1200"/>
                    </a:p>
                  </a:txBody>
                  <a:tcPr marL="84645" marR="84645" marT="84645" marB="84645"/>
                </a:tc>
                <a:tc>
                  <a:txBody>
                    <a:bodyPr/>
                    <a:lstStyle/>
                    <a:p>
                      <a:pPr marL="0" lvl="0" indent="0" algn="l" rtl="0">
                        <a:spcBef>
                          <a:spcPts val="0"/>
                        </a:spcBef>
                        <a:spcAft>
                          <a:spcPts val="0"/>
                        </a:spcAft>
                        <a:buNone/>
                      </a:pPr>
                      <a:r>
                        <a:rPr lang="en" sz="1200"/>
                        <a:t>Characterizes some aspects of developer activity.</a:t>
                      </a:r>
                      <a:endParaRPr sz="1200"/>
                    </a:p>
                  </a:txBody>
                  <a:tcPr marL="84645" marR="84645" marT="84645" marB="84645"/>
                </a:tc>
                <a:extLst>
                  <a:ext uri="{0D108BD9-81ED-4DB2-BD59-A6C34878D82A}">
                    <a16:rowId xmlns:a16="http://schemas.microsoft.com/office/drawing/2014/main" val="10004"/>
                  </a:ext>
                </a:extLst>
              </a:tr>
              <a:tr h="642699">
                <a:tc>
                  <a:txBody>
                    <a:bodyPr/>
                    <a:lstStyle/>
                    <a:p>
                      <a:pPr marL="0" lvl="0" indent="0" algn="l" rtl="0">
                        <a:spcBef>
                          <a:spcPts val="0"/>
                        </a:spcBef>
                        <a:spcAft>
                          <a:spcPts val="0"/>
                        </a:spcAft>
                        <a:buNone/>
                      </a:pPr>
                      <a:r>
                        <a:rPr lang="en" sz="1200"/>
                        <a:t>Number of issues</a:t>
                      </a:r>
                      <a:endParaRPr sz="1200"/>
                    </a:p>
                  </a:txBody>
                  <a:tcPr marL="84645" marR="84645" marT="84645" marB="84645"/>
                </a:tc>
                <a:tc>
                  <a:txBody>
                    <a:bodyPr/>
                    <a:lstStyle/>
                    <a:p>
                      <a:pPr marL="0" lvl="0" indent="0" algn="l" rtl="0">
                        <a:spcBef>
                          <a:spcPts val="0"/>
                        </a:spcBef>
                        <a:spcAft>
                          <a:spcPts val="0"/>
                        </a:spcAft>
                        <a:buNone/>
                      </a:pPr>
                      <a:r>
                        <a:rPr lang="en" sz="1200"/>
                        <a:t>Project-related communications can be used to indicate community involvement and rates at which issues are resolved. For example, fast-growing projects can have significantly more activity in issues than more mature ones.</a:t>
                      </a:r>
                      <a:endParaRPr sz="1200"/>
                    </a:p>
                  </a:txBody>
                  <a:tcPr marL="84645" marR="84645" marT="84645" marB="84645"/>
                </a:tc>
                <a:extLst>
                  <a:ext uri="{0D108BD9-81ED-4DB2-BD59-A6C34878D82A}">
                    <a16:rowId xmlns:a16="http://schemas.microsoft.com/office/drawing/2014/main" val="10005"/>
                  </a:ext>
                </a:extLst>
              </a:tr>
              <a:tr h="479442">
                <a:tc>
                  <a:txBody>
                    <a:bodyPr/>
                    <a:lstStyle/>
                    <a:p>
                      <a:pPr marL="0" lvl="0" indent="0" algn="l" rtl="0">
                        <a:spcBef>
                          <a:spcPts val="0"/>
                        </a:spcBef>
                        <a:spcAft>
                          <a:spcPts val="0"/>
                        </a:spcAft>
                        <a:buNone/>
                      </a:pPr>
                      <a:r>
                        <a:rPr lang="en" sz="1200"/>
                        <a:t>Issue categories</a:t>
                      </a:r>
                      <a:endParaRPr sz="1200"/>
                    </a:p>
                  </a:txBody>
                  <a:tcPr marL="84645" marR="84645" marT="84645" marB="84645"/>
                </a:tc>
                <a:tc>
                  <a:txBody>
                    <a:bodyPr/>
                    <a:lstStyle/>
                    <a:p>
                      <a:pPr marL="0" lvl="0" indent="0" algn="l" rtl="0">
                        <a:spcBef>
                          <a:spcPts val="0"/>
                        </a:spcBef>
                        <a:spcAft>
                          <a:spcPts val="0"/>
                        </a:spcAft>
                        <a:buNone/>
                      </a:pPr>
                      <a:r>
                        <a:rPr lang="en" sz="1200"/>
                        <a:t>Identifies the types of issues that are reported in the repository. This information will be useful to derive correlation with other metrics.</a:t>
                      </a:r>
                      <a:endParaRPr sz="1200"/>
                    </a:p>
                  </a:txBody>
                  <a:tcPr marL="84645" marR="84645" marT="84645" marB="84645"/>
                </a:tc>
                <a:extLst>
                  <a:ext uri="{0D108BD9-81ED-4DB2-BD59-A6C34878D82A}">
                    <a16:rowId xmlns:a16="http://schemas.microsoft.com/office/drawing/2014/main" val="10006"/>
                  </a:ext>
                </a:extLst>
              </a:tr>
              <a:tr h="534954">
                <a:tc>
                  <a:txBody>
                    <a:bodyPr/>
                    <a:lstStyle/>
                    <a:p>
                      <a:pPr marL="0" lvl="0" indent="0" algn="l" rtl="0">
                        <a:spcBef>
                          <a:spcPts val="0"/>
                        </a:spcBef>
                        <a:spcAft>
                          <a:spcPts val="0"/>
                        </a:spcAft>
                        <a:buNone/>
                      </a:pPr>
                      <a:r>
                        <a:rPr lang="en" sz="1200"/>
                        <a:t>Number of followers and watchers</a:t>
                      </a:r>
                      <a:endParaRPr sz="1200"/>
                    </a:p>
                  </a:txBody>
                  <a:tcPr marL="84645" marR="84645" marT="84645" marB="84645"/>
                </a:tc>
                <a:tc>
                  <a:txBody>
                    <a:bodyPr/>
                    <a:lstStyle/>
                    <a:p>
                      <a:pPr marL="0" lvl="0" indent="0" algn="l" rtl="0">
                        <a:spcBef>
                          <a:spcPts val="0"/>
                        </a:spcBef>
                        <a:spcAft>
                          <a:spcPts val="0"/>
                        </a:spcAft>
                        <a:buNone/>
                      </a:pPr>
                      <a:r>
                        <a:rPr lang="en" sz="1200"/>
                        <a:t>Reports the code maturity and popularity. In addition, the number of followers can be correlated with the time it takes to fix reported issues.</a:t>
                      </a:r>
                      <a:endParaRPr sz="1200"/>
                    </a:p>
                  </a:txBody>
                  <a:tcPr marL="84645" marR="84645" marT="84645" marB="84645"/>
                </a:tc>
                <a:extLst>
                  <a:ext uri="{0D108BD9-81ED-4DB2-BD59-A6C34878D82A}">
                    <a16:rowId xmlns:a16="http://schemas.microsoft.com/office/drawing/2014/main" val="10007"/>
                  </a:ext>
                </a:extLst>
              </a:tr>
              <a:tr h="479442">
                <a:tc>
                  <a:txBody>
                    <a:bodyPr/>
                    <a:lstStyle/>
                    <a:p>
                      <a:pPr marL="0" lvl="0" indent="0" algn="l" rtl="0">
                        <a:spcBef>
                          <a:spcPts val="0"/>
                        </a:spcBef>
                        <a:spcAft>
                          <a:spcPts val="0"/>
                        </a:spcAft>
                        <a:buNone/>
                      </a:pPr>
                      <a:r>
                        <a:rPr lang="en" sz="1200"/>
                        <a:t>Mailing list metrics</a:t>
                      </a:r>
                      <a:endParaRPr sz="1200"/>
                    </a:p>
                  </a:txBody>
                  <a:tcPr marL="84645" marR="84645" marT="84645" marB="84645"/>
                </a:tc>
                <a:tc>
                  <a:txBody>
                    <a:bodyPr/>
                    <a:lstStyle/>
                    <a:p>
                      <a:pPr marL="0" lvl="0" indent="0" algn="l" rtl="0">
                        <a:spcBef>
                          <a:spcPts val="0"/>
                        </a:spcBef>
                        <a:spcAft>
                          <a:spcPts val="0"/>
                        </a:spcAft>
                        <a:buNone/>
                      </a:pPr>
                      <a:r>
                        <a:rPr lang="en" sz="1200"/>
                        <a:t>Relates to average time in discussion, most popular topic of interest, product activity based on type of emails, etc.</a:t>
                      </a:r>
                      <a:endParaRPr sz="1200"/>
                    </a:p>
                  </a:txBody>
                  <a:tcPr marL="84645" marR="84645" marT="84645" marB="84645"/>
                </a:tc>
                <a:extLst>
                  <a:ext uri="{0D108BD9-81ED-4DB2-BD59-A6C34878D82A}">
                    <a16:rowId xmlns:a16="http://schemas.microsoft.com/office/drawing/2014/main" val="10008"/>
                  </a:ext>
                </a:extLst>
              </a:tr>
              <a:tr h="534954">
                <a:tc>
                  <a:txBody>
                    <a:bodyPr/>
                    <a:lstStyle/>
                    <a:p>
                      <a:pPr marL="0" lvl="0" indent="0" algn="l" rtl="0">
                        <a:spcBef>
                          <a:spcPts val="0"/>
                        </a:spcBef>
                        <a:spcAft>
                          <a:spcPts val="0"/>
                        </a:spcAft>
                        <a:buNone/>
                      </a:pPr>
                      <a:r>
                        <a:rPr lang="en" sz="1200"/>
                        <a:t>Number of contributors</a:t>
                      </a:r>
                      <a:endParaRPr sz="1200"/>
                    </a:p>
                  </a:txBody>
                  <a:tcPr marL="84645" marR="84645" marT="84645" marB="84645"/>
                </a:tc>
                <a:tc>
                  <a:txBody>
                    <a:bodyPr/>
                    <a:lstStyle/>
                    <a:p>
                      <a:pPr marL="0" lvl="0" indent="0" algn="l" rtl="0">
                        <a:spcBef>
                          <a:spcPts val="0"/>
                        </a:spcBef>
                        <a:spcAft>
                          <a:spcPts val="0"/>
                        </a:spcAft>
                        <a:buNone/>
                      </a:pPr>
                      <a:r>
                        <a:rPr lang="en" sz="1200"/>
                        <a:t>Size of development community. When analyzed over time, we can estimate project turnover and identify different types of contributors.</a:t>
                      </a:r>
                      <a:endParaRPr sz="1200"/>
                    </a:p>
                  </a:txBody>
                  <a:tcPr marL="84645" marR="84645" marT="84645" marB="84645"/>
                </a:tc>
                <a:extLst>
                  <a:ext uri="{0D108BD9-81ED-4DB2-BD59-A6C34878D82A}">
                    <a16:rowId xmlns:a16="http://schemas.microsoft.com/office/drawing/2014/main" val="10009"/>
                  </a:ext>
                </a:extLst>
              </a:tr>
              <a:tr h="479442">
                <a:tc>
                  <a:txBody>
                    <a:bodyPr/>
                    <a:lstStyle/>
                    <a:p>
                      <a:pPr marL="0" lvl="0" indent="0" algn="l" rtl="0">
                        <a:spcBef>
                          <a:spcPts val="0"/>
                        </a:spcBef>
                        <a:spcAft>
                          <a:spcPts val="0"/>
                        </a:spcAft>
                        <a:buNone/>
                      </a:pPr>
                      <a:r>
                        <a:rPr lang="en" sz="1200"/>
                        <a:t>Code complexity </a:t>
                      </a:r>
                      <a:endParaRPr sz="1200"/>
                    </a:p>
                  </a:txBody>
                  <a:tcPr marL="84645" marR="84645" marT="84645" marB="84645"/>
                </a:tc>
                <a:tc>
                  <a:txBody>
                    <a:bodyPr/>
                    <a:lstStyle/>
                    <a:p>
                      <a:pPr marL="0" lvl="0" indent="0" algn="l" rtl="0">
                        <a:spcBef>
                          <a:spcPts val="0"/>
                        </a:spcBef>
                        <a:spcAft>
                          <a:spcPts val="0"/>
                        </a:spcAft>
                        <a:buNone/>
                      </a:pPr>
                      <a:r>
                        <a:rPr lang="en" sz="1200"/>
                        <a:t>Compute changes to code complexity metrics, e.g., cumulative size or cyclomatic complexity, over time.</a:t>
                      </a:r>
                      <a:endParaRPr sz="1200"/>
                    </a:p>
                  </a:txBody>
                  <a:tcPr marL="84645" marR="84645" marT="84645" marB="84645"/>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pattern: </a:t>
            </a:r>
            <a:r>
              <a:rPr lang="en">
                <a:solidFill>
                  <a:srgbClr val="980000"/>
                </a:solidFill>
              </a:rPr>
              <a:t>Domain champion</a:t>
            </a:r>
            <a:endParaRPr>
              <a:solidFill>
                <a:srgbClr val="980000"/>
              </a:solidFill>
            </a:endParaRPr>
          </a:p>
        </p:txBody>
      </p:sp>
      <p:sp>
        <p:nvSpPr>
          <p:cNvPr id="175" name="Google Shape;175;p24"/>
          <p:cNvSpPr txBox="1">
            <a:spLocks noGrp="1"/>
          </p:cNvSpPr>
          <p:nvPr>
            <p:ph type="body" idx="1"/>
          </p:nvPr>
        </p:nvSpPr>
        <p:spPr>
          <a:xfrm>
            <a:off x="5298486" y="1146961"/>
            <a:ext cx="6439923" cy="492671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 They know nearly everything there is to know about their domain: every class, every method, every algorithm and pattern. ”</a:t>
            </a:r>
            <a:endParaRPr>
              <a:solidFill>
                <a:srgbClr val="000000"/>
              </a:solidFill>
            </a:endParaRPr>
          </a:p>
          <a:p>
            <a:pPr marL="0" indent="0">
              <a:spcBef>
                <a:spcPts val="1333"/>
              </a:spcBef>
              <a:spcAft>
                <a:spcPts val="0"/>
              </a:spcAft>
              <a:buNone/>
            </a:pPr>
            <a:endParaRPr/>
          </a:p>
          <a:p>
            <a:pPr marL="0" indent="0">
              <a:spcBef>
                <a:spcPts val="1333"/>
              </a:spcBef>
              <a:spcAft>
                <a:spcPts val="0"/>
              </a:spcAft>
              <a:buNone/>
            </a:pPr>
            <a:r>
              <a:rPr lang="en"/>
              <a:t>Why do we care?</a:t>
            </a:r>
            <a:endParaRPr/>
          </a:p>
          <a:p>
            <a:pPr marL="609448" indent="-457086">
              <a:lnSpc>
                <a:spcPct val="100000"/>
              </a:lnSpc>
              <a:spcBef>
                <a:spcPts val="1333"/>
              </a:spcBef>
              <a:spcAft>
                <a:spcPts val="0"/>
              </a:spcAft>
              <a:buSzPts val="1800"/>
              <a:buChar char="➢"/>
            </a:pPr>
            <a:r>
              <a:rPr lang="en"/>
              <a:t>Can lead to great productivity</a:t>
            </a:r>
            <a:endParaRPr/>
          </a:p>
          <a:p>
            <a:pPr marL="609448" indent="-457086">
              <a:lnSpc>
                <a:spcPct val="100000"/>
              </a:lnSpc>
              <a:spcBef>
                <a:spcPts val="0"/>
              </a:spcBef>
              <a:spcAft>
                <a:spcPts val="0"/>
              </a:spcAft>
              <a:buSzPts val="1800"/>
              <a:buChar char="➢"/>
            </a:pPr>
            <a:r>
              <a:rPr lang="en"/>
              <a:t>Code quality implications</a:t>
            </a:r>
            <a:endParaRPr/>
          </a:p>
          <a:p>
            <a:pPr marL="609448" indent="-457086">
              <a:lnSpc>
                <a:spcPct val="100000"/>
              </a:lnSpc>
              <a:spcBef>
                <a:spcPts val="0"/>
              </a:spcBef>
              <a:spcAft>
                <a:spcPts val="0"/>
              </a:spcAft>
              <a:buSzPts val="1800"/>
              <a:buChar char="➢"/>
            </a:pPr>
            <a:r>
              <a:rPr lang="en"/>
              <a:t>Turnover effects on code -- what happens to the domain when the domain champion leaves?</a:t>
            </a:r>
            <a:endParaRPr/>
          </a:p>
          <a:p>
            <a:pPr marL="0" indent="0">
              <a:spcBef>
                <a:spcPts val="1333"/>
              </a:spcBef>
              <a:spcAft>
                <a:spcPts val="0"/>
              </a:spcAft>
              <a:buNone/>
            </a:pPr>
            <a:r>
              <a:rPr lang="en"/>
              <a:t>		</a:t>
            </a:r>
            <a:endParaRPr/>
          </a:p>
          <a:p>
            <a:pPr marL="0" indent="0">
              <a:spcBef>
                <a:spcPts val="1333"/>
              </a:spcBef>
              <a:spcAft>
                <a:spcPts val="0"/>
              </a:spcAft>
              <a:buNone/>
            </a:pPr>
            <a:endParaRPr/>
          </a:p>
        </p:txBody>
      </p:sp>
      <p:pic>
        <p:nvPicPr>
          <p:cNvPr id="176" name="Google Shape;176;p24"/>
          <p:cNvPicPr preferRelativeResize="0"/>
          <p:nvPr/>
        </p:nvPicPr>
        <p:blipFill>
          <a:blip r:embed="rId3">
            <a:alphaModFix/>
          </a:blip>
          <a:stretch>
            <a:fillRect/>
          </a:stretch>
        </p:blipFill>
        <p:spPr>
          <a:xfrm>
            <a:off x="162590" y="1146962"/>
            <a:ext cx="4111428" cy="51863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7" name="Google Shape;177;p24"/>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Domain champion pattern</a:t>
            </a:r>
            <a:r>
              <a:rPr lang="en"/>
              <a:t>: How do we detect it?</a:t>
            </a:r>
            <a:endParaRPr/>
          </a:p>
        </p:txBody>
      </p:sp>
      <p:sp>
        <p:nvSpPr>
          <p:cNvPr id="183" name="Google Shape;183;p25"/>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grpSp>
        <p:nvGrpSpPr>
          <p:cNvPr id="184" name="Google Shape;184;p25"/>
          <p:cNvGrpSpPr/>
          <p:nvPr/>
        </p:nvGrpSpPr>
        <p:grpSpPr>
          <a:xfrm>
            <a:off x="934350" y="1945051"/>
            <a:ext cx="7812699" cy="4356651"/>
            <a:chOff x="-573580" y="876323"/>
            <a:chExt cx="5861051" cy="3268340"/>
          </a:xfrm>
        </p:grpSpPr>
        <p:pic>
          <p:nvPicPr>
            <p:cNvPr id="185" name="Google Shape;185;p25"/>
            <p:cNvPicPr preferRelativeResize="0"/>
            <p:nvPr/>
          </p:nvPicPr>
          <p:blipFill>
            <a:blip r:embed="rId3">
              <a:alphaModFix/>
            </a:blip>
            <a:stretch>
              <a:fillRect/>
            </a:stretch>
          </p:blipFill>
          <p:spPr>
            <a:xfrm>
              <a:off x="-573580" y="1130548"/>
              <a:ext cx="5374181" cy="2673299"/>
            </a:xfrm>
            <a:prstGeom prst="rect">
              <a:avLst/>
            </a:prstGeom>
            <a:noFill/>
            <a:ln>
              <a:noFill/>
            </a:ln>
          </p:spPr>
        </p:pic>
        <p:sp>
          <p:nvSpPr>
            <p:cNvPr id="186" name="Google Shape;186;p25"/>
            <p:cNvSpPr txBox="1"/>
            <p:nvPr/>
          </p:nvSpPr>
          <p:spPr>
            <a:xfrm>
              <a:off x="1713900" y="3752225"/>
              <a:ext cx="24417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Developers</a:t>
              </a:r>
              <a:endParaRPr/>
            </a:p>
          </p:txBody>
        </p:sp>
        <p:sp>
          <p:nvSpPr>
            <p:cNvPr id="187" name="Google Shape;187;p25"/>
            <p:cNvSpPr txBox="1"/>
            <p:nvPr/>
          </p:nvSpPr>
          <p:spPr>
            <a:xfrm>
              <a:off x="3198450" y="876323"/>
              <a:ext cx="1481100" cy="392439"/>
            </a:xfrm>
            <a:prstGeom prst="rect">
              <a:avLst/>
            </a:prstGeom>
            <a:solidFill>
              <a:srgbClr val="D9EAD3">
                <a:alpha val="51959"/>
              </a:srgbClr>
            </a:solidFill>
            <a:ln w="9525" cap="flat" cmpd="sng">
              <a:solidFill>
                <a:srgbClr val="93C47D"/>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February, 2021</a:t>
              </a:r>
              <a:endParaRPr/>
            </a:p>
          </p:txBody>
        </p:sp>
        <p:sp>
          <p:nvSpPr>
            <p:cNvPr id="188" name="Google Shape;188;p25"/>
            <p:cNvSpPr txBox="1"/>
            <p:nvPr/>
          </p:nvSpPr>
          <p:spPr>
            <a:xfrm rot="16200000">
              <a:off x="344025" y="2331144"/>
              <a:ext cx="19491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Files</a:t>
              </a:r>
              <a:endParaRPr/>
            </a:p>
          </p:txBody>
        </p:sp>
        <p:sp>
          <p:nvSpPr>
            <p:cNvPr id="189" name="Google Shape;189;p25"/>
            <p:cNvSpPr txBox="1"/>
            <p:nvPr/>
          </p:nvSpPr>
          <p:spPr>
            <a:xfrm rot="16200000">
              <a:off x="4012800" y="2167079"/>
              <a:ext cx="1949100" cy="600242"/>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Lines of Code Changed (LOCC)</a:t>
              </a:r>
              <a:endParaRPr/>
            </a:p>
          </p:txBody>
        </p:sp>
      </p:grpSp>
      <p:sp>
        <p:nvSpPr>
          <p:cNvPr id="190" name="Google Shape;190;p25"/>
          <p:cNvSpPr/>
          <p:nvPr/>
        </p:nvSpPr>
        <p:spPr>
          <a:xfrm>
            <a:off x="201480" y="2389737"/>
            <a:ext cx="2618918" cy="1597184"/>
          </a:xfrm>
          <a:prstGeom prst="wedgeRoundRectCallout">
            <a:avLst>
              <a:gd name="adj1" fmla="val 65941"/>
              <a:gd name="adj2" fmla="val 4825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also consider other notions of “domain”, e.g., class, package, module, etc.</a:t>
            </a:r>
            <a:endParaRPr/>
          </a:p>
        </p:txBody>
      </p:sp>
      <p:sp>
        <p:nvSpPr>
          <p:cNvPr id="191" name="Google Shape;191;p25"/>
          <p:cNvSpPr/>
          <p:nvPr/>
        </p:nvSpPr>
        <p:spPr>
          <a:xfrm>
            <a:off x="9296644" y="3211323"/>
            <a:ext cx="2618918" cy="1597184"/>
          </a:xfrm>
          <a:prstGeom prst="wedgeRoundRectCallout">
            <a:avLst>
              <a:gd name="adj1" fmla="val -73471"/>
              <a:gd name="adj2" fmla="val 11177"/>
              <a:gd name="adj3" fmla="val 0"/>
            </a:avLst>
          </a:prstGeom>
          <a:solidFill>
            <a:srgbClr val="FCE5CD"/>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consider different “change” metrics, more on that later.</a:t>
            </a:r>
            <a:endParaRPr/>
          </a:p>
        </p:txBody>
      </p:sp>
      <p:sp>
        <p:nvSpPr>
          <p:cNvPr id="192" name="Google Shape;192;p25"/>
          <p:cNvSpPr/>
          <p:nvPr/>
        </p:nvSpPr>
        <p:spPr>
          <a:xfrm>
            <a:off x="9119491" y="1707782"/>
            <a:ext cx="2047467" cy="1200087"/>
          </a:xfrm>
          <a:prstGeom prst="wedgeRoundRectCallout">
            <a:avLst>
              <a:gd name="adj1" fmla="val -106729"/>
              <a:gd name="adj2" fmla="val -3968"/>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be computed over any specific period.</a:t>
            </a:r>
            <a:endParaRPr/>
          </a:p>
        </p:txBody>
      </p:sp>
      <p:sp>
        <p:nvSpPr>
          <p:cNvPr id="193" name="Google Shape;193;p25"/>
          <p:cNvSpPr/>
          <p:nvPr/>
        </p:nvSpPr>
        <p:spPr>
          <a:xfrm>
            <a:off x="8270445" y="5111962"/>
            <a:ext cx="2047467" cy="1200087"/>
          </a:xfrm>
          <a:prstGeom prst="wedgeRoundRectCallout">
            <a:avLst>
              <a:gd name="adj1" fmla="val -98294"/>
              <a:gd name="adj2" fmla="val 385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Individual developers or subteams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solidFill>
                  <a:srgbClr val="980000"/>
                </a:solidFill>
              </a:rPr>
              <a:t>Domain Champion Pattern</a:t>
            </a:r>
            <a:r>
              <a:rPr lang="en"/>
              <a:t>: What, if anything, should we do?</a:t>
            </a:r>
            <a:endParaRPr>
              <a:solidFill>
                <a:srgbClr val="980000"/>
              </a:solidFill>
            </a:endParaRPr>
          </a:p>
        </p:txBody>
      </p:sp>
      <p:sp>
        <p:nvSpPr>
          <p:cNvPr id="199" name="Google Shape;199;p26"/>
          <p:cNvSpPr txBox="1">
            <a:spLocks noGrp="1"/>
          </p:cNvSpPr>
          <p:nvPr>
            <p:ph type="body" idx="1"/>
          </p:nvPr>
        </p:nvSpPr>
        <p:spPr>
          <a:xfrm>
            <a:off x="367171" y="1598244"/>
            <a:ext cx="7255710" cy="3942973"/>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31692">
              <a:spcBef>
                <a:spcPts val="1333"/>
              </a:spcBef>
              <a:spcAft>
                <a:spcPts val="0"/>
              </a:spcAft>
              <a:buClr>
                <a:srgbClr val="38761D"/>
              </a:buClr>
              <a:buSzPts val="1500"/>
              <a:buChar char="+"/>
            </a:pPr>
            <a:r>
              <a:rPr lang="en" sz="2266">
                <a:solidFill>
                  <a:srgbClr val="38761D"/>
                </a:solidFill>
              </a:rPr>
              <a:t>Highly productive pattern in the short term.</a:t>
            </a:r>
            <a:endParaRPr sz="2266">
              <a:solidFill>
                <a:srgbClr val="38761D"/>
              </a:solidFill>
            </a:endParaRPr>
          </a:p>
          <a:p>
            <a:pPr marL="609448" indent="-431692">
              <a:spcBef>
                <a:spcPts val="1333"/>
              </a:spcBef>
              <a:spcAft>
                <a:spcPts val="0"/>
              </a:spcAft>
              <a:buClr>
                <a:srgbClr val="FF0000"/>
              </a:buClr>
              <a:buSzPts val="1500"/>
              <a:buChar char="-"/>
            </a:pPr>
            <a:r>
              <a:rPr lang="en" sz="2266">
                <a:solidFill>
                  <a:srgbClr val="FF0000"/>
                </a:solidFill>
              </a:rPr>
              <a:t>There’s usually very little actionable feedback that others can provide in code reviews.</a:t>
            </a:r>
            <a:endParaRPr sz="2266">
              <a:solidFill>
                <a:srgbClr val="FF0000"/>
              </a:solidFill>
            </a:endParaRPr>
          </a:p>
          <a:p>
            <a:pPr marL="609448" indent="-431692">
              <a:spcBef>
                <a:spcPts val="1333"/>
              </a:spcBef>
              <a:spcAft>
                <a:spcPts val="0"/>
              </a:spcAft>
              <a:buClr>
                <a:srgbClr val="FF0000"/>
              </a:buClr>
              <a:buSzPts val="1500"/>
              <a:buChar char="-"/>
            </a:pPr>
            <a:r>
              <a:rPr lang="en" sz="2266">
                <a:solidFill>
                  <a:srgbClr val="FF0000"/>
                </a:solidFill>
              </a:rPr>
              <a:t>Potentially not sustainable → can lead to stagnation.</a:t>
            </a:r>
            <a:endParaRPr sz="2266">
              <a:solidFill>
                <a:srgbClr val="FF0000"/>
              </a:solidFill>
            </a:endParaRPr>
          </a:p>
          <a:p>
            <a:pPr marL="0" indent="0">
              <a:spcBef>
                <a:spcPts val="1333"/>
              </a:spcBef>
              <a:spcAft>
                <a:spcPts val="0"/>
              </a:spcAft>
              <a:buNone/>
            </a:pPr>
            <a:r>
              <a:rPr lang="en" sz="3333" b="1"/>
              <a:t>☺</a:t>
            </a:r>
            <a:r>
              <a:rPr lang="en" sz="2266" b="1">
                <a:solidFill>
                  <a:srgbClr val="000000"/>
                </a:solidFill>
              </a:rPr>
              <a:t>Possible actions:</a:t>
            </a:r>
            <a:r>
              <a:rPr lang="en" sz="2266">
                <a:solidFill>
                  <a:srgbClr val="000000"/>
                </a:solidFill>
              </a:rPr>
              <a:t> </a:t>
            </a:r>
            <a:endParaRPr sz="2266">
              <a:solidFill>
                <a:srgbClr val="000000"/>
              </a:solidFill>
            </a:endParaRPr>
          </a:p>
          <a:p>
            <a:pPr marL="609448" indent="-440157">
              <a:lnSpc>
                <a:spcPct val="100000"/>
              </a:lnSpc>
              <a:spcBef>
                <a:spcPts val="1333"/>
              </a:spcBef>
              <a:spcAft>
                <a:spcPts val="0"/>
              </a:spcAft>
              <a:buClr>
                <a:srgbClr val="000000"/>
              </a:buClr>
              <a:buSzPts val="1600"/>
              <a:buChar char="●"/>
            </a:pPr>
            <a:r>
              <a:rPr lang="en" sz="2133">
                <a:solidFill>
                  <a:srgbClr val="000000"/>
                </a:solidFill>
              </a:rPr>
              <a:t>Assign the DC tickets for other areas of the code. </a:t>
            </a:r>
            <a:endParaRPr sz="2133">
              <a:solidFill>
                <a:srgbClr val="000000"/>
              </a:solidFill>
            </a:endParaRPr>
          </a:p>
          <a:p>
            <a:pPr marL="609448" indent="-457086">
              <a:lnSpc>
                <a:spcPct val="100000"/>
              </a:lnSpc>
              <a:spcBef>
                <a:spcPts val="0"/>
              </a:spcBef>
              <a:spcAft>
                <a:spcPts val="0"/>
              </a:spcAft>
              <a:buSzPts val="1800"/>
              <a:buChar char="●"/>
            </a:pPr>
            <a:r>
              <a:rPr lang="en" sz="2133">
                <a:solidFill>
                  <a:srgbClr val="000000"/>
                </a:solidFill>
              </a:rPr>
              <a:t>Make an effort to involve others (e.g., new developers) in work in that domain.</a:t>
            </a:r>
            <a:r>
              <a:rPr lang="en" sz="2133"/>
              <a:t>	</a:t>
            </a:r>
            <a:r>
              <a:rPr lang="en" sz="1466"/>
              <a:t>	</a:t>
            </a:r>
            <a:endParaRPr sz="1466"/>
          </a:p>
          <a:p>
            <a:pPr marL="0" indent="0">
              <a:spcBef>
                <a:spcPts val="1333"/>
              </a:spcBef>
              <a:spcAft>
                <a:spcPts val="1333"/>
              </a:spcAft>
              <a:buNone/>
            </a:pPr>
            <a:endParaRPr/>
          </a:p>
        </p:txBody>
      </p:sp>
      <p:grpSp>
        <p:nvGrpSpPr>
          <p:cNvPr id="200" name="Google Shape;200;p26"/>
          <p:cNvGrpSpPr/>
          <p:nvPr/>
        </p:nvGrpSpPr>
        <p:grpSpPr>
          <a:xfrm>
            <a:off x="7622814" y="2643571"/>
            <a:ext cx="4566011" cy="3329594"/>
            <a:chOff x="269900" y="1429400"/>
            <a:chExt cx="3425400" cy="2497846"/>
          </a:xfrm>
        </p:grpSpPr>
        <p:sp>
          <p:nvSpPr>
            <p:cNvPr id="201" name="Google Shape;201;p26"/>
            <p:cNvSpPr/>
            <p:nvPr/>
          </p:nvSpPr>
          <p:spPr>
            <a:xfrm>
              <a:off x="269900" y="1429400"/>
              <a:ext cx="3425400" cy="2497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nvGrpSpPr>
            <p:cNvPr id="202" name="Google Shape;202;p26"/>
            <p:cNvGrpSpPr/>
            <p:nvPr/>
          </p:nvGrpSpPr>
          <p:grpSpPr>
            <a:xfrm>
              <a:off x="387250" y="1680200"/>
              <a:ext cx="3308000" cy="2247046"/>
              <a:chOff x="5029450" y="611975"/>
              <a:chExt cx="3308000" cy="2247046"/>
            </a:xfrm>
          </p:grpSpPr>
          <p:pic>
            <p:nvPicPr>
              <p:cNvPr id="203" name="Google Shape;203;p26"/>
              <p:cNvPicPr preferRelativeResize="0"/>
              <p:nvPr/>
            </p:nvPicPr>
            <p:blipFill rotWithShape="1">
              <a:blip r:embed="rId3">
                <a:alphaModFix/>
              </a:blip>
              <a:srcRect t="6715" b="18000"/>
              <a:stretch/>
            </p:blipFill>
            <p:spPr>
              <a:xfrm>
                <a:off x="5029450" y="880900"/>
                <a:ext cx="3221625" cy="1693175"/>
              </a:xfrm>
              <a:prstGeom prst="rect">
                <a:avLst/>
              </a:prstGeom>
              <a:noFill/>
              <a:ln>
                <a:noFill/>
              </a:ln>
            </p:spPr>
          </p:pic>
          <p:sp>
            <p:nvSpPr>
              <p:cNvPr id="204" name="Google Shape;204;p26"/>
              <p:cNvSpPr txBox="1"/>
              <p:nvPr/>
            </p:nvSpPr>
            <p:spPr>
              <a:xfrm>
                <a:off x="6184675" y="2489672"/>
                <a:ext cx="10260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Projects</a:t>
                </a:r>
                <a:endParaRPr sz="1600"/>
              </a:p>
            </p:txBody>
          </p:sp>
          <p:sp>
            <p:nvSpPr>
              <p:cNvPr id="205" name="Google Shape;205;p26"/>
              <p:cNvSpPr txBox="1"/>
              <p:nvPr/>
            </p:nvSpPr>
            <p:spPr>
              <a:xfrm>
                <a:off x="5260650" y="611975"/>
                <a:ext cx="30768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latin typeface="Arial Narrow"/>
                    <a:ea typeface="Arial Narrow"/>
                    <a:cs typeface="Arial Narrow"/>
                    <a:sym typeface="Arial Narrow"/>
                  </a:rPr>
                  <a:t>Proportion of commits by the most active developer</a:t>
                </a:r>
                <a:endParaRPr sz="1600">
                  <a:latin typeface="Arial Narrow"/>
                  <a:ea typeface="Arial Narrow"/>
                  <a:cs typeface="Arial Narrow"/>
                  <a:sym typeface="Arial Narrow"/>
                </a:endParaRPr>
              </a:p>
            </p:txBody>
          </p:sp>
        </p:grpSp>
      </p:grpSp>
      <p:sp>
        <p:nvSpPr>
          <p:cNvPr id="206" name="Google Shape;206;p26"/>
          <p:cNvSpPr txBox="1"/>
          <p:nvPr/>
        </p:nvSpPr>
        <p:spPr>
          <a:xfrm>
            <a:off x="7622814" y="2541998"/>
            <a:ext cx="4566011" cy="492337"/>
          </a:xfrm>
          <a:prstGeom prst="rect">
            <a:avLst/>
          </a:prstGeom>
          <a:solidFill>
            <a:srgbClr val="F7F7F7"/>
          </a:solid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sz="1600" b="1"/>
              <a:t>One possible extension: Project Champion</a:t>
            </a:r>
            <a:endParaRPr sz="1600" b="1"/>
          </a:p>
        </p:txBody>
      </p:sp>
      <p:sp>
        <p:nvSpPr>
          <p:cNvPr id="207" name="Google Shape;207;p26"/>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Another example pattern: </a:t>
            </a:r>
            <a:r>
              <a:rPr lang="en">
                <a:solidFill>
                  <a:srgbClr val="980000"/>
                </a:solidFill>
              </a:rPr>
              <a:t>Unusually high churn</a:t>
            </a:r>
            <a:endParaRPr>
              <a:solidFill>
                <a:srgbClr val="980000"/>
              </a:solidFill>
            </a:endParaRPr>
          </a:p>
        </p:txBody>
      </p:sp>
      <p:sp>
        <p:nvSpPr>
          <p:cNvPr id="213" name="Google Shape;213;p27"/>
          <p:cNvSpPr txBox="1">
            <a:spLocks noGrp="1"/>
          </p:cNvSpPr>
          <p:nvPr>
            <p:ph type="body" idx="1"/>
          </p:nvPr>
        </p:nvSpPr>
        <p:spPr>
          <a:xfrm>
            <a:off x="4898790" y="1048920"/>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431692">
              <a:lnSpc>
                <a:spcPct val="100000"/>
              </a:lnSpc>
              <a:spcBef>
                <a:spcPts val="1333"/>
              </a:spcBef>
              <a:spcAft>
                <a:spcPts val="0"/>
              </a:spcAft>
              <a:buClr>
                <a:srgbClr val="38761D"/>
              </a:buClr>
              <a:buSzPts val="1500"/>
              <a:buChar char="+"/>
            </a:pPr>
            <a:r>
              <a:rPr lang="en" sz="2266">
                <a:solidFill>
                  <a:srgbClr val="38761D"/>
                </a:solidFill>
              </a:rPr>
              <a:t>could be a sign of normal productive development</a:t>
            </a:r>
            <a:endParaRPr sz="2266">
              <a:solidFill>
                <a:srgbClr val="38761D"/>
              </a:solidFill>
            </a:endParaRPr>
          </a:p>
          <a:p>
            <a:pPr marL="609448" indent="-431692">
              <a:lnSpc>
                <a:spcPct val="100000"/>
              </a:lnSpc>
              <a:spcBef>
                <a:spcPts val="0"/>
              </a:spcBef>
              <a:spcAft>
                <a:spcPts val="0"/>
              </a:spcAft>
              <a:buClr>
                <a:srgbClr val="FF0000"/>
              </a:buClr>
              <a:buSzPts val="1500"/>
              <a:buChar char="-"/>
            </a:pPr>
            <a:r>
              <a:rPr lang="en" sz="2266">
                <a:solidFill>
                  <a:srgbClr val="FF0000"/>
                </a:solidFill>
              </a:rPr>
              <a:t>may indicate need for more developer resources</a:t>
            </a:r>
            <a:endParaRPr sz="2266">
              <a:solidFill>
                <a:srgbClr val="FF0000"/>
              </a:solidFill>
            </a:endParaRPr>
          </a:p>
          <a:p>
            <a:pPr marL="609448" indent="-431692">
              <a:lnSpc>
                <a:spcPct val="100000"/>
              </a:lnSpc>
              <a:spcBef>
                <a:spcPts val="0"/>
              </a:spcBef>
              <a:spcAft>
                <a:spcPts val="0"/>
              </a:spcAft>
              <a:buClr>
                <a:srgbClr val="FF0000"/>
              </a:buClr>
              <a:buSzPts val="1500"/>
              <a:buChar char="-"/>
            </a:pPr>
            <a:r>
              <a:rPr lang="en" sz="2266">
                <a:solidFill>
                  <a:srgbClr val="FF0000"/>
                </a:solidFill>
              </a:rPr>
              <a:t>high conflict potential</a:t>
            </a:r>
            <a:endParaRPr sz="2266">
              <a:solidFill>
                <a:srgbClr val="FF0000"/>
              </a:solidFill>
            </a:endParaRPr>
          </a:p>
          <a:p>
            <a:pPr marL="609448" indent="0">
              <a:spcBef>
                <a:spcPts val="0"/>
              </a:spcBef>
              <a:spcAft>
                <a:spcPts val="0"/>
              </a:spcAft>
              <a:buNone/>
            </a:pPr>
            <a:endParaRPr sz="2266">
              <a:solidFill>
                <a:srgbClr val="FF0000"/>
              </a:solidFill>
            </a:endParaRPr>
          </a:p>
          <a:p>
            <a:pPr marL="0" indent="0">
              <a:spcBef>
                <a:spcPts val="1333"/>
              </a:spcBef>
              <a:spcAft>
                <a:spcPts val="0"/>
              </a:spcAft>
              <a:buNone/>
            </a:pPr>
            <a:endParaRPr/>
          </a:p>
        </p:txBody>
      </p:sp>
      <p:pic>
        <p:nvPicPr>
          <p:cNvPr id="214" name="Google Shape;214;p27"/>
          <p:cNvPicPr preferRelativeResize="0"/>
          <p:nvPr/>
        </p:nvPicPr>
        <p:blipFill>
          <a:blip r:embed="rId3">
            <a:alphaModFix/>
          </a:blip>
          <a:stretch>
            <a:fillRect/>
          </a:stretch>
        </p:blipFill>
        <p:spPr>
          <a:xfrm>
            <a:off x="203147" y="1040269"/>
            <a:ext cx="4048028" cy="512438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27"/>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How do we detect it?</a:t>
            </a:r>
            <a:endParaRPr/>
          </a:p>
        </p:txBody>
      </p:sp>
      <p:sp>
        <p:nvSpPr>
          <p:cNvPr id="221" name="Google Shape;221;p28"/>
          <p:cNvSpPr txBox="1">
            <a:spLocks noGrp="1"/>
          </p:cNvSpPr>
          <p:nvPr>
            <p:ph type="body" idx="1"/>
          </p:nvPr>
        </p:nvSpPr>
        <p:spPr>
          <a:xfrm>
            <a:off x="365771" y="1326414"/>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t>Decide on the </a:t>
            </a:r>
            <a:r>
              <a:rPr lang="en" b="1" i="1">
                <a:solidFill>
                  <a:schemeClr val="dk2"/>
                </a:solidFill>
              </a:rPr>
              <a:t>granularity</a:t>
            </a:r>
            <a:r>
              <a:rPr lang="en"/>
              <a:t>. Some possibilities: modules, classes, files, functions.</a:t>
            </a:r>
            <a:endParaRPr/>
          </a:p>
          <a:p>
            <a:pPr marL="609448" indent="-457086">
              <a:spcBef>
                <a:spcPts val="1333"/>
              </a:spcBef>
              <a:spcAft>
                <a:spcPts val="0"/>
              </a:spcAft>
              <a:buSzPts val="1800"/>
              <a:buChar char="➢"/>
            </a:pPr>
            <a:r>
              <a:rPr lang="en"/>
              <a:t>Define the </a:t>
            </a:r>
            <a:r>
              <a:rPr lang="en" b="1" i="1">
                <a:solidFill>
                  <a:schemeClr val="dk2"/>
                </a:solidFill>
              </a:rPr>
              <a:t>actors</a:t>
            </a:r>
            <a:r>
              <a:rPr lang="en"/>
              <a:t> -- groups of people (e.g., sub-teams), individual developers; doesn’t have to be people, it can also be milestones or other project entities.</a:t>
            </a:r>
            <a:endParaRPr/>
          </a:p>
          <a:p>
            <a:pPr marL="609448" indent="-457086">
              <a:spcBef>
                <a:spcPts val="1333"/>
              </a:spcBef>
              <a:spcAft>
                <a:spcPts val="0"/>
              </a:spcAft>
              <a:buSzPts val="1800"/>
              <a:buChar char="➢"/>
            </a:pPr>
            <a:r>
              <a:rPr lang="en"/>
              <a:t>Choose the </a:t>
            </a:r>
            <a:r>
              <a:rPr lang="en" b="1" i="1">
                <a:solidFill>
                  <a:schemeClr val="dk2"/>
                </a:solidFill>
              </a:rPr>
              <a:t>time period</a:t>
            </a:r>
            <a:r>
              <a:rPr lang="en" i="1"/>
              <a:t>.</a:t>
            </a:r>
            <a:endParaRPr i="1"/>
          </a:p>
          <a:p>
            <a:pPr marL="609448" indent="-457086">
              <a:spcBef>
                <a:spcPts val="1333"/>
              </a:spcBef>
              <a:spcAft>
                <a:spcPts val="0"/>
              </a:spcAft>
              <a:buSzPts val="1800"/>
              <a:buChar char="➢"/>
            </a:pPr>
            <a:r>
              <a:rPr lang="en"/>
              <a:t>Choose the </a:t>
            </a:r>
            <a:r>
              <a:rPr lang="en" b="1" i="1">
                <a:solidFill>
                  <a:schemeClr val="dk2"/>
                </a:solidFill>
              </a:rPr>
              <a:t>churn</a:t>
            </a:r>
            <a:r>
              <a:rPr lang="en" i="1"/>
              <a:t> </a:t>
            </a:r>
            <a:r>
              <a:rPr lang="en"/>
              <a:t>metric. Some examples: lines of code, cos (and other) difference between code versions, number of PRs, commits, number of files.</a:t>
            </a:r>
            <a:endParaRPr/>
          </a:p>
        </p:txBody>
      </p:sp>
      <p:grpSp>
        <p:nvGrpSpPr>
          <p:cNvPr id="222" name="Google Shape;222;p28"/>
          <p:cNvGrpSpPr/>
          <p:nvPr/>
        </p:nvGrpSpPr>
        <p:grpSpPr>
          <a:xfrm>
            <a:off x="6754473" y="1448617"/>
            <a:ext cx="5478973" cy="4151836"/>
            <a:chOff x="5067175" y="1086075"/>
            <a:chExt cx="4110300" cy="3114688"/>
          </a:xfrm>
        </p:grpSpPr>
        <p:pic>
          <p:nvPicPr>
            <p:cNvPr id="223" name="Google Shape;223;p28"/>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24" name="Google Shape;224;p28"/>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25" name="Google Shape;225;p28"/>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26" name="Google Shape;226;p28"/>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0"/>
            <a:ext cx="11369809" cy="4495875"/>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p>
          <a:p>
            <a:pPr>
              <a:spcBef>
                <a:spcPts val="400"/>
              </a:spcBef>
            </a:pPr>
            <a:r>
              <a:rPr lang="en-US" sz="1400" dirty="0"/>
              <a:t>This work was performed in part at University of Oregon through a subcontract with Argonne National Laboratory.</a:t>
            </a:r>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What to do?</a:t>
            </a:r>
            <a:endParaRPr/>
          </a:p>
        </p:txBody>
      </p:sp>
      <p:sp>
        <p:nvSpPr>
          <p:cNvPr id="232" name="Google Shape;232;p29"/>
          <p:cNvSpPr txBox="1">
            <a:spLocks noGrp="1"/>
          </p:cNvSpPr>
          <p:nvPr>
            <p:ph type="body" idx="1"/>
          </p:nvPr>
        </p:nvSpPr>
        <p:spPr>
          <a:xfrm>
            <a:off x="365771" y="1326414"/>
            <a:ext cx="6183589"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0">
              <a:lnSpc>
                <a:spcPct val="100000"/>
              </a:lnSpc>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lnSpc>
                <a:spcPct val="100000"/>
              </a:lnSpc>
              <a:spcBef>
                <a:spcPts val="1333"/>
              </a:spcBef>
              <a:spcAft>
                <a:spcPts val="0"/>
              </a:spcAft>
              <a:buSzPts val="1600"/>
              <a:buChar char="➢"/>
            </a:pPr>
            <a:r>
              <a:rPr lang="en" sz="2133"/>
              <a:t>Consider refactoring the high-churn project components</a:t>
            </a:r>
            <a:endParaRPr sz="2133"/>
          </a:p>
          <a:p>
            <a:pPr marL="609448" indent="-440157">
              <a:lnSpc>
                <a:spcPct val="100000"/>
              </a:lnSpc>
              <a:spcBef>
                <a:spcPts val="0"/>
              </a:spcBef>
              <a:spcAft>
                <a:spcPts val="0"/>
              </a:spcAft>
              <a:buSzPts val="1600"/>
              <a:buChar char="➢"/>
            </a:pPr>
            <a:r>
              <a:rPr lang="en" sz="2133"/>
              <a:t>Consider involving more developers in high-churn areas that are dominated by a single person</a:t>
            </a:r>
            <a:endParaRPr sz="2133"/>
          </a:p>
          <a:p>
            <a:pPr marL="0" indent="0">
              <a:lnSpc>
                <a:spcPct val="100000"/>
              </a:lnSpc>
              <a:spcBef>
                <a:spcPts val="1333"/>
              </a:spcBef>
              <a:spcAft>
                <a:spcPts val="0"/>
              </a:spcAft>
              <a:buNone/>
            </a:pPr>
            <a:endParaRPr/>
          </a:p>
        </p:txBody>
      </p:sp>
      <p:grpSp>
        <p:nvGrpSpPr>
          <p:cNvPr id="233" name="Google Shape;233;p29"/>
          <p:cNvGrpSpPr/>
          <p:nvPr/>
        </p:nvGrpSpPr>
        <p:grpSpPr>
          <a:xfrm>
            <a:off x="6754473" y="1448617"/>
            <a:ext cx="5478973" cy="4151836"/>
            <a:chOff x="5067175" y="1086075"/>
            <a:chExt cx="4110300" cy="3114688"/>
          </a:xfrm>
        </p:grpSpPr>
        <p:pic>
          <p:nvPicPr>
            <p:cNvPr id="234" name="Google Shape;234;p29"/>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35" name="Google Shape;235;p29"/>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36" name="Google Shape;236;p29"/>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37" name="Google Shape;237;p29"/>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5918062" y="129060"/>
            <a:ext cx="5863105" cy="3030777"/>
          </a:xfrm>
          <a:prstGeom prst="rect">
            <a:avLst/>
          </a:prstGeom>
          <a:noFill/>
          <a:ln>
            <a:noFill/>
          </a:ln>
        </p:spPr>
      </p:pic>
      <p:sp>
        <p:nvSpPr>
          <p:cNvPr id="243" name="Google Shape;243;p30"/>
          <p:cNvSpPr txBox="1">
            <a:spLocks noGrp="1"/>
          </p:cNvSpPr>
          <p:nvPr>
            <p:ph type="title"/>
          </p:nvPr>
        </p:nvSpPr>
        <p:spPr>
          <a:xfrm>
            <a:off x="3643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Pattern: </a:t>
            </a:r>
            <a:r>
              <a:rPr lang="en">
                <a:solidFill>
                  <a:srgbClr val="980000"/>
                </a:solidFill>
              </a:rPr>
              <a:t>In the zone</a:t>
            </a:r>
            <a:endParaRPr>
              <a:solidFill>
                <a:srgbClr val="980000"/>
              </a:solidFill>
            </a:endParaRPr>
          </a:p>
        </p:txBody>
      </p:sp>
      <p:sp>
        <p:nvSpPr>
          <p:cNvPr id="244" name="Google Shape;244;p30"/>
          <p:cNvSpPr txBox="1">
            <a:spLocks noGrp="1"/>
          </p:cNvSpPr>
          <p:nvPr>
            <p:ph type="body" idx="1"/>
          </p:nvPr>
        </p:nvSpPr>
        <p:spPr>
          <a:xfrm>
            <a:off x="364371" y="1009863"/>
            <a:ext cx="5291822" cy="2149840"/>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When are top contributors most productive?</a:t>
            </a:r>
            <a:endParaRPr/>
          </a:p>
          <a:p>
            <a:pPr marL="609448" indent="-431692">
              <a:spcBef>
                <a:spcPts val="1333"/>
              </a:spcBef>
              <a:spcAft>
                <a:spcPts val="0"/>
              </a:spcAft>
              <a:buClr>
                <a:srgbClr val="38761D"/>
              </a:buClr>
              <a:buSzPts val="1500"/>
              <a:buChar char="+"/>
            </a:pPr>
            <a:r>
              <a:rPr lang="en" sz="2266">
                <a:solidFill>
                  <a:srgbClr val="38761D"/>
                </a:solidFill>
              </a:rPr>
              <a:t>Consistent high productivity during certain times of day</a:t>
            </a:r>
            <a:endParaRPr sz="2266">
              <a:solidFill>
                <a:srgbClr val="38761D"/>
              </a:solidFill>
            </a:endParaRPr>
          </a:p>
          <a:p>
            <a:pPr marL="609448" indent="-448621">
              <a:spcBef>
                <a:spcPts val="0"/>
              </a:spcBef>
              <a:spcAft>
                <a:spcPts val="0"/>
              </a:spcAft>
              <a:buClr>
                <a:srgbClr val="FF0000"/>
              </a:buClr>
              <a:buSzPts val="1700"/>
              <a:buChar char="-"/>
            </a:pPr>
            <a:r>
              <a:rPr lang="en" sz="2266">
                <a:solidFill>
                  <a:srgbClr val="FF0000"/>
                </a:solidFill>
              </a:rPr>
              <a:t>Burnout, work-life balance</a:t>
            </a:r>
            <a:endParaRPr/>
          </a:p>
        </p:txBody>
      </p:sp>
      <p:pic>
        <p:nvPicPr>
          <p:cNvPr id="245" name="Google Shape;245;p30"/>
          <p:cNvPicPr preferRelativeResize="0"/>
          <p:nvPr/>
        </p:nvPicPr>
        <p:blipFill>
          <a:blip r:embed="rId4">
            <a:alphaModFix/>
          </a:blip>
          <a:stretch>
            <a:fillRect/>
          </a:stretch>
        </p:blipFill>
        <p:spPr>
          <a:xfrm>
            <a:off x="364371" y="3258911"/>
            <a:ext cx="7659842" cy="3030776"/>
          </a:xfrm>
          <a:prstGeom prst="rect">
            <a:avLst/>
          </a:prstGeom>
          <a:noFill/>
          <a:ln>
            <a:noFill/>
          </a:ln>
        </p:spPr>
      </p:pic>
      <p:sp>
        <p:nvSpPr>
          <p:cNvPr id="246" name="Google Shape;246;p30"/>
          <p:cNvSpPr txBox="1"/>
          <p:nvPr/>
        </p:nvSpPr>
        <p:spPr>
          <a:xfrm>
            <a:off x="8599993" y="3391277"/>
            <a:ext cx="3181171" cy="1908110"/>
          </a:xfrm>
          <a:prstGeom prst="rect">
            <a:avLst/>
          </a:prstGeom>
          <a:noFill/>
          <a:ln>
            <a:noFill/>
          </a:ln>
        </p:spPr>
        <p:txBody>
          <a:bodyPr spcFirstLastPara="1" wrap="square" lIns="121868" tIns="121868" rIns="121868" bIns="121868" anchor="t" anchorCtr="0">
            <a:spAutoFit/>
          </a:bodyPr>
          <a:lstStyle/>
          <a:p>
            <a:pPr marL="228543" indent="-194685">
              <a:spcBef>
                <a:spcPts val="0"/>
              </a:spcBef>
              <a:spcAft>
                <a:spcPts val="0"/>
              </a:spcAft>
              <a:buSzPts val="1400"/>
              <a:buAutoNum type="arabicPeriod"/>
            </a:pPr>
            <a:r>
              <a:rPr lang="en"/>
              <a:t>Choose </a:t>
            </a:r>
            <a:r>
              <a:rPr lang="en" b="1" i="1">
                <a:solidFill>
                  <a:schemeClr val="dk2"/>
                </a:solidFill>
              </a:rPr>
              <a:t>productivity</a:t>
            </a:r>
            <a:r>
              <a:rPr lang="en"/>
              <a:t> metric (LOCC, text difference, # commits, # PRs, etc.)</a:t>
            </a:r>
            <a:endParaRPr/>
          </a:p>
          <a:p>
            <a:pPr marL="228543" indent="-194685">
              <a:spcBef>
                <a:spcPts val="0"/>
              </a:spcBef>
              <a:spcAft>
                <a:spcPts val="0"/>
              </a:spcAft>
              <a:buSzPts val="1400"/>
              <a:buAutoNum type="arabicPeriod"/>
            </a:pPr>
            <a:r>
              <a:rPr lang="en"/>
              <a:t>Choose </a:t>
            </a:r>
            <a:r>
              <a:rPr lang="en" b="1" i="1">
                <a:solidFill>
                  <a:schemeClr val="dk2"/>
                </a:solidFill>
              </a:rPr>
              <a:t>time period</a:t>
            </a:r>
            <a:endParaRPr>
              <a:solidFill>
                <a:schemeClr val="dk1"/>
              </a:solidFill>
            </a:endParaRPr>
          </a:p>
          <a:p>
            <a:pPr marL="228543" indent="-194685">
              <a:spcBef>
                <a:spcPts val="0"/>
              </a:spcBef>
              <a:spcAft>
                <a:spcPts val="0"/>
              </a:spcAft>
              <a:buClr>
                <a:srgbClr val="9E9E9E"/>
              </a:buClr>
              <a:buSzPts val="1400"/>
              <a:buAutoNum type="arabicPeriod"/>
            </a:pPr>
            <a:r>
              <a:rPr lang="en">
                <a:solidFill>
                  <a:srgbClr val="9E9E9E"/>
                </a:solidFill>
              </a:rPr>
              <a:t>Choose visualization</a:t>
            </a:r>
            <a:endParaRPr>
              <a:solidFill>
                <a:srgbClr val="9E9E9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p:nvPr/>
        </p:nvSpPr>
        <p:spPr>
          <a:xfrm>
            <a:off x="6168826" y="2365877"/>
            <a:ext cx="5060682" cy="3883388"/>
          </a:xfrm>
          <a:prstGeom prst="rect">
            <a:avLst/>
          </a:prstGeom>
          <a:solidFill>
            <a:srgbClr val="D9EAD3">
              <a:alpha val="51959"/>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52" name="Google Shape;252;p3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In the zone pattern: </a:t>
            </a:r>
            <a:r>
              <a:rPr lang="en"/>
              <a:t>What to do?</a:t>
            </a:r>
            <a:endParaRPr/>
          </a:p>
        </p:txBody>
      </p:sp>
      <p:sp>
        <p:nvSpPr>
          <p:cNvPr id="253" name="Google Shape;253;p31"/>
          <p:cNvSpPr txBox="1">
            <a:spLocks noGrp="1"/>
          </p:cNvSpPr>
          <p:nvPr>
            <p:ph type="body" idx="1"/>
          </p:nvPr>
        </p:nvSpPr>
        <p:spPr>
          <a:xfrm>
            <a:off x="365771" y="912989"/>
            <a:ext cx="5720510"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spcBef>
                <a:spcPts val="1333"/>
              </a:spcBef>
              <a:spcAft>
                <a:spcPts val="0"/>
              </a:spcAft>
              <a:buSzPts val="1600"/>
              <a:buChar char="➢"/>
            </a:pPr>
            <a:r>
              <a:rPr lang="en" sz="2133"/>
              <a:t>Acknowledge the consistently high-performing developers.</a:t>
            </a:r>
            <a:endParaRPr sz="2133"/>
          </a:p>
          <a:p>
            <a:pPr marL="609448" indent="-440157">
              <a:spcBef>
                <a:spcPts val="1333"/>
              </a:spcBef>
              <a:spcAft>
                <a:spcPts val="0"/>
              </a:spcAft>
              <a:buSzPts val="1600"/>
              <a:buChar char="➢"/>
            </a:pPr>
            <a:r>
              <a:rPr lang="en" sz="2133"/>
              <a:t>Recognize and acknowledge positive change in non-top developers (e.g., junior or new contributors).</a:t>
            </a:r>
            <a:endParaRPr sz="2133"/>
          </a:p>
          <a:p>
            <a:pPr marL="609448" indent="-440157">
              <a:spcBef>
                <a:spcPts val="1333"/>
              </a:spcBef>
              <a:spcAft>
                <a:spcPts val="1333"/>
              </a:spcAft>
              <a:buSzPts val="1600"/>
              <a:buChar char="➢"/>
            </a:pPr>
            <a:r>
              <a:rPr lang="en" sz="2133"/>
              <a:t>Consider the timing of and number of meetings during developers’ most productive times.</a:t>
            </a:r>
            <a:endParaRPr sz="2666"/>
          </a:p>
        </p:txBody>
      </p:sp>
      <p:grpSp>
        <p:nvGrpSpPr>
          <p:cNvPr id="254" name="Google Shape;254;p31"/>
          <p:cNvGrpSpPr/>
          <p:nvPr/>
        </p:nvGrpSpPr>
        <p:grpSpPr>
          <a:xfrm>
            <a:off x="6232244" y="3502256"/>
            <a:ext cx="4894383" cy="2645483"/>
            <a:chOff x="3393774" y="1119425"/>
            <a:chExt cx="5585251" cy="4716325"/>
          </a:xfrm>
        </p:grpSpPr>
        <p:pic>
          <p:nvPicPr>
            <p:cNvPr id="255" name="Google Shape;255;p31"/>
            <p:cNvPicPr preferRelativeResize="0"/>
            <p:nvPr/>
          </p:nvPicPr>
          <p:blipFill rotWithShape="1">
            <a:blip r:embed="rId3">
              <a:alphaModFix/>
            </a:blip>
            <a:srcRect l="16061" t="2018" r="1653"/>
            <a:stretch/>
          </p:blipFill>
          <p:spPr>
            <a:xfrm>
              <a:off x="3725800" y="1119425"/>
              <a:ext cx="5253225" cy="4716325"/>
            </a:xfrm>
            <a:prstGeom prst="rect">
              <a:avLst/>
            </a:prstGeom>
            <a:noFill/>
            <a:ln>
              <a:noFill/>
            </a:ln>
          </p:spPr>
        </p:pic>
        <p:sp>
          <p:nvSpPr>
            <p:cNvPr id="256" name="Google Shape;256;p31"/>
            <p:cNvSpPr txBox="1"/>
            <p:nvPr/>
          </p:nvSpPr>
          <p:spPr>
            <a:xfrm rot="16200000">
              <a:off x="2728343" y="2906517"/>
              <a:ext cx="2267099" cy="936237"/>
            </a:xfrm>
            <a:prstGeom prst="rect">
              <a:avLst/>
            </a:prstGeom>
            <a:noFill/>
            <a:ln>
              <a:noFill/>
            </a:ln>
          </p:spPr>
          <p:txBody>
            <a:bodyPr spcFirstLastPara="1" wrap="square" lIns="121868" tIns="0" rIns="121868" bIns="121868" anchor="t" anchorCtr="0">
              <a:spAutoFit/>
            </a:bodyPr>
            <a:lstStyle/>
            <a:p>
              <a:pPr>
                <a:spcBef>
                  <a:spcPts val="0"/>
                </a:spcBef>
                <a:spcAft>
                  <a:spcPts val="0"/>
                </a:spcAft>
              </a:pPr>
              <a:r>
                <a:rPr lang="en" sz="2266"/>
                <a:t>Projects</a:t>
              </a:r>
              <a:endParaRPr sz="2266"/>
            </a:p>
          </p:txBody>
        </p:sp>
      </p:grpSp>
      <p:sp>
        <p:nvSpPr>
          <p:cNvPr id="257" name="Google Shape;257;p31"/>
          <p:cNvSpPr txBox="1"/>
          <p:nvPr/>
        </p:nvSpPr>
        <p:spPr>
          <a:xfrm>
            <a:off x="6232143" y="2365877"/>
            <a:ext cx="4997498" cy="1046143"/>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a:t>Bonus: Ability to quickly “see” what people are doing on average. Below: The average of over a dozen ECP projects’ most active time periods.</a:t>
            </a:r>
            <a:endParaRPr sz="1733"/>
          </a:p>
        </p:txBody>
      </p:sp>
      <p:sp>
        <p:nvSpPr>
          <p:cNvPr id="258" name="Google Shape;258;p31"/>
          <p:cNvSpPr/>
          <p:nvPr/>
        </p:nvSpPr>
        <p:spPr>
          <a:xfrm>
            <a:off x="7227284" y="232432"/>
            <a:ext cx="4511225" cy="1901905"/>
          </a:xfrm>
          <a:prstGeom prst="roundRect">
            <a:avLst>
              <a:gd name="adj" fmla="val 7827"/>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1333"/>
              </a:spcBef>
              <a:spcAft>
                <a:spcPts val="0"/>
              </a:spcAft>
              <a:buClr>
                <a:schemeClr val="dk1"/>
              </a:buClr>
              <a:buSzPts val="1100"/>
            </a:pPr>
            <a:r>
              <a:rPr lang="en">
                <a:solidFill>
                  <a:schemeClr val="dk1"/>
                </a:solidFill>
              </a:rPr>
              <a:t>When are top contributors most productive?</a:t>
            </a:r>
            <a:endParaRPr>
              <a:solidFill>
                <a:schemeClr val="dk1"/>
              </a:solidFill>
            </a:endParaRPr>
          </a:p>
          <a:p>
            <a:pPr marL="609448" indent="-397834">
              <a:spcBef>
                <a:spcPts val="1333"/>
              </a:spcBef>
              <a:spcAft>
                <a:spcPts val="0"/>
              </a:spcAft>
              <a:buClr>
                <a:srgbClr val="38761D"/>
              </a:buClr>
              <a:buSzPts val="1100"/>
              <a:buChar char="+"/>
            </a:pPr>
            <a:r>
              <a:rPr lang="en" sz="1733">
                <a:solidFill>
                  <a:srgbClr val="38761D"/>
                </a:solidFill>
              </a:rPr>
              <a:t>Consistent high productivity during certain times of day</a:t>
            </a:r>
            <a:endParaRPr sz="1733">
              <a:solidFill>
                <a:srgbClr val="38761D"/>
              </a:solidFill>
            </a:endParaRPr>
          </a:p>
          <a:p>
            <a:pPr marL="609448" indent="-414763">
              <a:spcBef>
                <a:spcPts val="0"/>
              </a:spcBef>
              <a:spcAft>
                <a:spcPts val="0"/>
              </a:spcAft>
              <a:buClr>
                <a:srgbClr val="FF0000"/>
              </a:buClr>
              <a:buSzPts val="1300"/>
              <a:buChar char="-"/>
            </a:pPr>
            <a:r>
              <a:rPr lang="en" sz="1733">
                <a:solidFill>
                  <a:srgbClr val="FF0000"/>
                </a:solidFill>
              </a:rPr>
              <a:t>Burnout, work-life balance</a:t>
            </a:r>
            <a:endParaRPr/>
          </a:p>
        </p:txBody>
      </p:sp>
      <p:pic>
        <p:nvPicPr>
          <p:cNvPr id="259" name="Google Shape;259;p31"/>
          <p:cNvPicPr preferRelativeResize="0"/>
          <p:nvPr/>
        </p:nvPicPr>
        <p:blipFill>
          <a:blip r:embed="rId4">
            <a:alphaModFix/>
          </a:blip>
          <a:stretch>
            <a:fillRect/>
          </a:stretch>
        </p:blipFill>
        <p:spPr>
          <a:xfrm>
            <a:off x="10842377" y="232433"/>
            <a:ext cx="896032" cy="4631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2166535" y="2812427"/>
            <a:ext cx="7640810" cy="1162897"/>
          </a:xfrm>
          <a:prstGeom prst="rect">
            <a:avLst/>
          </a:prstGeom>
        </p:spPr>
        <p:txBody>
          <a:bodyPr spcFirstLastPara="1" vert="horz" wrap="square" lIns="91410" tIns="45688" rIns="91410" bIns="45688" numCol="1" anchor="t" anchorCtr="0" compatLnSpc="1">
            <a:prstTxWarp prst="textNoShape">
              <a:avLst/>
            </a:prstTxWarp>
            <a:noAutofit/>
          </a:bodyPr>
          <a:lstStyle/>
          <a:p>
            <a:r>
              <a:rPr lang="en"/>
              <a:t>Technical Details and Examples</a:t>
            </a:r>
            <a:endParaRPr/>
          </a:p>
        </p:txBody>
      </p:sp>
      <p:sp>
        <p:nvSpPr>
          <p:cNvPr id="265" name="Google Shape;265;p32"/>
          <p:cNvSpPr txBox="1">
            <a:spLocks noGrp="1"/>
          </p:cNvSpPr>
          <p:nvPr>
            <p:ph type="subTitle" idx="1"/>
          </p:nvPr>
        </p:nvSpPr>
        <p:spPr>
          <a:xfrm>
            <a:off x="3827702" y="4180604"/>
            <a:ext cx="4318475"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r>
              <a:rPr lang="en" sz="2666" u="sng">
                <a:solidFill>
                  <a:schemeClr val="hlink"/>
                </a:solidFill>
                <a:latin typeface="Arial"/>
                <a:ea typeface="Arial"/>
                <a:cs typeface="Arial"/>
                <a:sym typeface="Arial"/>
                <a:hlinkClick r:id="rId3"/>
              </a:rPr>
              <a:t>https://bit.ly/DevPatterns</a:t>
            </a:r>
            <a:r>
              <a:rPr lang="en" sz="2666">
                <a:latin typeface="Arial"/>
                <a:ea typeface="Arial"/>
                <a:cs typeface="Arial"/>
                <a:sym typeface="Arial"/>
              </a:rPr>
              <a:t> </a:t>
            </a:r>
            <a:endParaRPr sz="2666">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p:nvPr/>
        </p:nvSpPr>
        <p:spPr>
          <a:xfrm>
            <a:off x="650664" y="1159942"/>
            <a:ext cx="6382737" cy="1013336"/>
          </a:xfrm>
          <a:prstGeom prst="rect">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r>
              <a:rPr lang="en"/>
              <a:t>Python packages</a:t>
            </a:r>
            <a:endParaRPr/>
          </a:p>
          <a:p>
            <a:pPr>
              <a:spcBef>
                <a:spcPts val="0"/>
              </a:spcBef>
              <a:spcAft>
                <a:spcPts val="0"/>
              </a:spcAft>
            </a:pPr>
            <a:endParaRPr/>
          </a:p>
          <a:p>
            <a:pPr>
              <a:spcBef>
                <a:spcPts val="0"/>
              </a:spcBef>
              <a:spcAft>
                <a:spcPts val="0"/>
              </a:spcAft>
            </a:pPr>
            <a:endParaRPr/>
          </a:p>
        </p:txBody>
      </p:sp>
      <p:sp>
        <p:nvSpPr>
          <p:cNvPr id="271" name="Google Shape;271;p33"/>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Implementation </a:t>
            </a:r>
            <a:endParaRPr/>
          </a:p>
        </p:txBody>
      </p:sp>
      <p:sp>
        <p:nvSpPr>
          <p:cNvPr id="272" name="Google Shape;272;p33"/>
          <p:cNvSpPr/>
          <p:nvPr/>
        </p:nvSpPr>
        <p:spPr>
          <a:xfrm>
            <a:off x="1290997" y="3721674"/>
            <a:ext cx="1823525" cy="1056125"/>
          </a:xfrm>
          <a:prstGeom prst="can">
            <a:avLst>
              <a:gd name="adj" fmla="val 25000"/>
            </a:avLst>
          </a:prstGeom>
          <a:solidFill>
            <a:srgbClr val="62A0D7"/>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MySQL Database</a:t>
            </a:r>
            <a:endParaRPr b="1"/>
          </a:p>
        </p:txBody>
      </p:sp>
      <p:sp>
        <p:nvSpPr>
          <p:cNvPr id="273" name="Google Shape;273;p33"/>
          <p:cNvSpPr/>
          <p:nvPr/>
        </p:nvSpPr>
        <p:spPr>
          <a:xfrm>
            <a:off x="136697" y="2842653"/>
            <a:ext cx="1823501" cy="816339"/>
          </a:xfrm>
          <a:prstGeom prst="flowChartMultidocument">
            <a:avLst/>
          </a:prstGeom>
          <a:solidFill>
            <a:srgbClr val="FFF2C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Git commits. Issues, emails</a:t>
            </a:r>
            <a:endParaRPr>
              <a:latin typeface="Arial Narrow"/>
              <a:ea typeface="Arial Narrow"/>
              <a:cs typeface="Arial Narrow"/>
              <a:sym typeface="Arial Narrow"/>
            </a:endParaRPr>
          </a:p>
        </p:txBody>
      </p:sp>
      <p:sp>
        <p:nvSpPr>
          <p:cNvPr id="274" name="Google Shape;274;p33"/>
          <p:cNvSpPr/>
          <p:nvPr/>
        </p:nvSpPr>
        <p:spPr>
          <a:xfrm>
            <a:off x="2844958"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patterns</a:t>
            </a:r>
            <a:endParaRPr/>
          </a:p>
        </p:txBody>
      </p:sp>
      <p:sp>
        <p:nvSpPr>
          <p:cNvPr id="275" name="Google Shape;275;p33"/>
          <p:cNvSpPr/>
          <p:nvPr/>
        </p:nvSpPr>
        <p:spPr>
          <a:xfrm>
            <a:off x="4389023"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visualizer</a:t>
            </a:r>
            <a:endParaRPr/>
          </a:p>
        </p:txBody>
      </p:sp>
      <p:grpSp>
        <p:nvGrpSpPr>
          <p:cNvPr id="276" name="Google Shape;276;p33"/>
          <p:cNvGrpSpPr/>
          <p:nvPr/>
        </p:nvGrpSpPr>
        <p:grpSpPr>
          <a:xfrm>
            <a:off x="6123471" y="1351041"/>
            <a:ext cx="1365644" cy="1337652"/>
            <a:chOff x="5071400" y="583450"/>
            <a:chExt cx="1024500" cy="1338000"/>
          </a:xfrm>
        </p:grpSpPr>
        <p:sp>
          <p:nvSpPr>
            <p:cNvPr id="277" name="Google Shape;277;p33"/>
            <p:cNvSpPr/>
            <p:nvPr/>
          </p:nvSpPr>
          <p:spPr>
            <a:xfrm>
              <a:off x="5071400" y="583450"/>
              <a:ext cx="1024500" cy="1338000"/>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sz="1466"/>
            </a:p>
            <a:p>
              <a:pPr>
                <a:spcBef>
                  <a:spcPts val="0"/>
                </a:spcBef>
                <a:spcAft>
                  <a:spcPts val="0"/>
                </a:spcAft>
              </a:pPr>
              <a:r>
                <a:rPr lang="en" sz="1466"/>
                <a:t>Jupyter notebooks</a:t>
              </a:r>
              <a:endParaRPr sz="1466"/>
            </a:p>
            <a:p>
              <a:pPr>
                <a:spcBef>
                  <a:spcPts val="0"/>
                </a:spcBef>
                <a:spcAft>
                  <a:spcPts val="0"/>
                </a:spcAft>
              </a:pPr>
              <a:endParaRPr sz="1466"/>
            </a:p>
            <a:p>
              <a:pPr>
                <a:spcBef>
                  <a:spcPts val="0"/>
                </a:spcBef>
                <a:spcAft>
                  <a:spcPts val="0"/>
                </a:spcAft>
              </a:pPr>
              <a:endParaRPr sz="1466"/>
            </a:p>
            <a:p>
              <a:pPr>
                <a:spcBef>
                  <a:spcPts val="0"/>
                </a:spcBef>
                <a:spcAft>
                  <a:spcPts val="0"/>
                </a:spcAft>
              </a:pPr>
              <a:endParaRPr/>
            </a:p>
            <a:p>
              <a:pPr>
                <a:spcBef>
                  <a:spcPts val="0"/>
                </a:spcBef>
                <a:spcAft>
                  <a:spcPts val="0"/>
                </a:spcAft>
              </a:pPr>
              <a:endParaRPr/>
            </a:p>
          </p:txBody>
        </p:sp>
        <p:pic>
          <p:nvPicPr>
            <p:cNvPr id="278" name="Google Shape;278;p33"/>
            <p:cNvPicPr preferRelativeResize="0"/>
            <p:nvPr/>
          </p:nvPicPr>
          <p:blipFill>
            <a:blip r:embed="rId3">
              <a:alphaModFix/>
            </a:blip>
            <a:stretch>
              <a:fillRect/>
            </a:stretch>
          </p:blipFill>
          <p:spPr>
            <a:xfrm>
              <a:off x="5239025" y="1079250"/>
              <a:ext cx="758451" cy="765900"/>
            </a:xfrm>
            <a:prstGeom prst="rect">
              <a:avLst/>
            </a:prstGeom>
            <a:noFill/>
            <a:ln>
              <a:noFill/>
            </a:ln>
            <a:effectLst>
              <a:outerShdw blurRad="57150" dist="19050" dir="5400000" algn="bl" rotWithShape="0">
                <a:srgbClr val="000000">
                  <a:alpha val="50000"/>
                </a:srgbClr>
              </a:outerShdw>
            </a:effectLst>
          </p:spPr>
        </p:pic>
      </p:grpSp>
      <p:sp>
        <p:nvSpPr>
          <p:cNvPr id="279" name="Google Shape;279;p33"/>
          <p:cNvSpPr/>
          <p:nvPr/>
        </p:nvSpPr>
        <p:spPr>
          <a:xfrm>
            <a:off x="760901" y="1941238"/>
            <a:ext cx="1199288" cy="648231"/>
          </a:xfrm>
          <a:prstGeom prst="can">
            <a:avLst>
              <a:gd name="adj" fmla="val 25000"/>
            </a:avLst>
          </a:prstGeom>
          <a:solidFill>
            <a:srgbClr val="D9D9D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sz="1600">
                <a:latin typeface="Arial Narrow"/>
                <a:ea typeface="Arial Narrow"/>
                <a:cs typeface="Arial Narrow"/>
                <a:sym typeface="Arial Narrow"/>
              </a:rPr>
              <a:t>Local project cache</a:t>
            </a:r>
            <a:endParaRPr sz="1600">
              <a:latin typeface="Arial Narrow"/>
              <a:ea typeface="Arial Narrow"/>
              <a:cs typeface="Arial Narrow"/>
              <a:sym typeface="Arial Narrow"/>
            </a:endParaRPr>
          </a:p>
        </p:txBody>
      </p:sp>
      <p:sp>
        <p:nvSpPr>
          <p:cNvPr id="280" name="Google Shape;280;p33"/>
          <p:cNvSpPr/>
          <p:nvPr/>
        </p:nvSpPr>
        <p:spPr>
          <a:xfrm rot="-5395668">
            <a:off x="1435360" y="2646078"/>
            <a:ext cx="1586788" cy="439086"/>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1" name="Google Shape;281;p33"/>
          <p:cNvSpPr/>
          <p:nvPr/>
        </p:nvSpPr>
        <p:spPr>
          <a:xfrm>
            <a:off x="2574962" y="199917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2" name="Google Shape;282;p33"/>
          <p:cNvSpPr/>
          <p:nvPr/>
        </p:nvSpPr>
        <p:spPr>
          <a:xfrm>
            <a:off x="3960576" y="204066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3" name="Google Shape;283;p33"/>
          <p:cNvSpPr/>
          <p:nvPr/>
        </p:nvSpPr>
        <p:spPr>
          <a:xfrm>
            <a:off x="1300894"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database</a:t>
            </a:r>
            <a:endParaRPr/>
          </a:p>
        </p:txBody>
      </p:sp>
      <p:sp>
        <p:nvSpPr>
          <p:cNvPr id="284" name="Google Shape;284;p33"/>
          <p:cNvSpPr/>
          <p:nvPr/>
        </p:nvSpPr>
        <p:spPr>
          <a:xfrm>
            <a:off x="5561518" y="1833990"/>
            <a:ext cx="927758" cy="238338"/>
          </a:xfrm>
          <a:prstGeom prst="leftRightArrow">
            <a:avLst>
              <a:gd name="adj1" fmla="val 4876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5" name="Google Shape;285;p33"/>
          <p:cNvSpPr txBox="1">
            <a:spLocks noGrp="1"/>
          </p:cNvSpPr>
          <p:nvPr>
            <p:ph type="body" idx="1"/>
          </p:nvPr>
        </p:nvSpPr>
        <p:spPr>
          <a:xfrm>
            <a:off x="7931767" y="636594"/>
            <a:ext cx="3786214" cy="4458039"/>
          </a:xfrm>
          <a:prstGeom prst="rect">
            <a:avLst/>
          </a:prstGeom>
          <a:ln w="9525" cap="flat" cmpd="sng">
            <a:solidFill>
              <a:schemeClr val="dk2"/>
            </a:solidFill>
            <a:prstDash val="solid"/>
            <a:round/>
            <a:headEnd type="none" w="sm" len="sm"/>
            <a:tailEnd type="none" w="sm" len="sm"/>
          </a:ln>
        </p:spPr>
        <p:txBody>
          <a:bodyPr spcFirstLastPara="1" vert="horz" wrap="square" lIns="121868" tIns="121868" rIns="121868" bIns="121868" numCol="1" anchor="t" anchorCtr="0" compatLnSpc="1">
            <a:prstTxWarp prst="textNoShape">
              <a:avLst/>
            </a:prstTxWarp>
            <a:noAutofit/>
          </a:bodyPr>
          <a:lstStyle/>
          <a:p>
            <a:pPr marL="0" indent="0">
              <a:spcBef>
                <a:spcPts val="0"/>
              </a:spcBef>
              <a:spcAft>
                <a:spcPts val="0"/>
              </a:spcAft>
              <a:buNone/>
            </a:pPr>
            <a:r>
              <a:rPr lang="en" sz="1466" b="1"/>
              <a:t>Example analysis workflow</a:t>
            </a:r>
            <a:endParaRPr sz="1466" b="1"/>
          </a:p>
          <a:p>
            <a:pPr marL="0" indent="0">
              <a:lnSpc>
                <a:spcPct val="100000"/>
              </a:lnSpc>
              <a:spcBef>
                <a:spcPts val="1333"/>
              </a:spcBef>
              <a:spcAft>
                <a:spcPts val="0"/>
              </a:spcAft>
              <a:buNone/>
            </a:pPr>
            <a:r>
              <a:rPr lang="en" sz="1466" b="1">
                <a:latin typeface="Consolas"/>
                <a:ea typeface="Consolas"/>
                <a:cs typeface="Consolas"/>
                <a:sym typeface="Consolas"/>
              </a:rPr>
              <a:t>from</a:t>
            </a:r>
            <a:r>
              <a:rPr lang="en" sz="1466">
                <a:latin typeface="Consolas"/>
                <a:ea typeface="Consolas"/>
                <a:cs typeface="Consolas"/>
                <a:sym typeface="Consolas"/>
              </a:rPr>
              <a:t> patterns.visualizer </a:t>
            </a:r>
            <a:r>
              <a:rPr lang="en" sz="1466" b="1">
                <a:latin typeface="Consolas"/>
                <a:ea typeface="Consolas"/>
                <a:cs typeface="Consolas"/>
                <a:sym typeface="Consolas"/>
              </a:rPr>
              <a:t>import</a:t>
            </a:r>
            <a:r>
              <a:rPr lang="en" sz="1466">
                <a:latin typeface="Consolas"/>
                <a:ea typeface="Consolas"/>
                <a:cs typeface="Consolas"/>
                <a:sym typeface="Consolas"/>
              </a:rPr>
              <a:t> Visualizer</a:t>
            </a:r>
            <a:endParaRPr sz="1400">
              <a:latin typeface="Consolas"/>
              <a:ea typeface="Consolas"/>
              <a:cs typeface="Consolas"/>
              <a:sym typeface="Consolas"/>
            </a:endParaRPr>
          </a:p>
          <a:p>
            <a:pPr marL="0" indent="0">
              <a:lnSpc>
                <a:spcPct val="100000"/>
              </a:lnSpc>
              <a:spcBef>
                <a:spcPts val="1333"/>
              </a:spcBef>
              <a:spcAft>
                <a:spcPts val="0"/>
              </a:spcAft>
              <a:buNone/>
            </a:pPr>
            <a:r>
              <a:rPr lang="en" sz="1466">
                <a:solidFill>
                  <a:srgbClr val="212121"/>
                </a:solidFill>
                <a:latin typeface="Consolas"/>
                <a:ea typeface="Consolas"/>
                <a:cs typeface="Consolas"/>
                <a:sym typeface="Consolas"/>
              </a:rPr>
              <a:t>vis </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 Visualizer(project_name</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'spack')</a:t>
            </a:r>
            <a:endParaRPr sz="1466">
              <a:solidFill>
                <a:srgbClr val="212121"/>
              </a:solidFill>
              <a:latin typeface="Consolas"/>
              <a:ea typeface="Consolas"/>
              <a:cs typeface="Consolas"/>
              <a:sym typeface="Consolas"/>
            </a:endParaRPr>
          </a:p>
          <a:p>
            <a:pPr marL="0" indent="0">
              <a:lnSpc>
                <a:spcPct val="100000"/>
              </a:lnSpc>
              <a:spcBef>
                <a:spcPts val="1333"/>
              </a:spcBef>
              <a:spcAft>
                <a:spcPts val="0"/>
              </a:spcAft>
              <a:buNone/>
            </a:pPr>
            <a:r>
              <a:rPr lang="en" sz="1400">
                <a:latin typeface="Consolas"/>
                <a:ea typeface="Consolas"/>
                <a:cs typeface="Consolas"/>
                <a:sym typeface="Consolas"/>
              </a:rPr>
              <a:t>vis</a:t>
            </a:r>
            <a:r>
              <a:rPr lang="en" sz="1400" b="1">
                <a:latin typeface="Consolas"/>
                <a:ea typeface="Consolas"/>
                <a:cs typeface="Consolas"/>
                <a:sym typeface="Consolas"/>
              </a:rPr>
              <a:t>.</a:t>
            </a:r>
            <a:r>
              <a:rPr lang="en" sz="1400">
                <a:latin typeface="Consolas"/>
                <a:ea typeface="Consolas"/>
                <a:cs typeface="Consolas"/>
                <a:sym typeface="Consolas"/>
              </a:rPr>
              <a:t>get_data()</a:t>
            </a:r>
            <a:endParaRPr sz="1400">
              <a:latin typeface="Consolas"/>
              <a:ea typeface="Consolas"/>
              <a:cs typeface="Consolas"/>
              <a:sym typeface="Consolas"/>
            </a:endParaRPr>
          </a:p>
          <a:p>
            <a:pPr marL="0" indent="0">
              <a:lnSpc>
                <a:spcPct val="100000"/>
              </a:lnSpc>
              <a:spcBef>
                <a:spcPts val="0"/>
              </a:spcBef>
              <a:spcAft>
                <a:spcPts val="0"/>
              </a:spcAft>
              <a:buClr>
                <a:schemeClr val="dk1"/>
              </a:buClr>
              <a:buSzPts val="1100"/>
              <a:buNone/>
            </a:pPr>
            <a:r>
              <a:rPr lang="en" sz="1400">
                <a:solidFill>
                  <a:srgbClr val="4A86E8"/>
                </a:solidFill>
                <a:latin typeface="Consolas"/>
                <a:ea typeface="Consolas"/>
                <a:cs typeface="Consolas"/>
                <a:sym typeface="Consolas"/>
              </a:rPr>
              <a:t>INFO: Loaded local cached copy of spack data.</a:t>
            </a:r>
            <a:endParaRPr sz="1400">
              <a:solidFill>
                <a:srgbClr val="4A86E8"/>
              </a:solidFill>
              <a:latin typeface="Consolas"/>
              <a:ea typeface="Consolas"/>
              <a:cs typeface="Consolas"/>
              <a:sym typeface="Consolas"/>
            </a:endParaRPr>
          </a:p>
          <a:p>
            <a:pPr marL="0" indent="0">
              <a:lnSpc>
                <a:spcPct val="100000"/>
              </a:lnSpc>
              <a:spcBef>
                <a:spcPts val="0"/>
              </a:spcBef>
              <a:spcAft>
                <a:spcPts val="0"/>
              </a:spcAft>
              <a:buNone/>
            </a:pPr>
            <a:r>
              <a:rPr lang="en" sz="1400">
                <a:solidFill>
                  <a:srgbClr val="4A86E8"/>
                </a:solidFill>
                <a:latin typeface="Consolas"/>
                <a:ea typeface="Consolas"/>
                <a:cs typeface="Consolas"/>
                <a:sym typeface="Consolas"/>
              </a:rPr>
              <a:t>INFO: Done computing averages. 64909 commits (code only)</a:t>
            </a:r>
            <a:endParaRPr sz="1400">
              <a:solidFill>
                <a:srgbClr val="4A86E8"/>
              </a:solidFill>
              <a:latin typeface="Consolas"/>
              <a:ea typeface="Consolas"/>
              <a:cs typeface="Consolas"/>
              <a:sym typeface="Consolas"/>
            </a:endParaRPr>
          </a:p>
          <a:p>
            <a:pPr marL="0" marR="67716" indent="0">
              <a:lnSpc>
                <a:spcPct val="100000"/>
              </a:lnSpc>
              <a:spcBef>
                <a:spcPts val="1333"/>
              </a:spcBef>
              <a:spcAft>
                <a:spcPts val="0"/>
              </a:spcAft>
              <a:buNone/>
            </a:pPr>
            <a:r>
              <a:rPr lang="en" sz="1400">
                <a:latin typeface="Consolas"/>
                <a:ea typeface="Consolas"/>
                <a:cs typeface="Consolas"/>
                <a:sym typeface="Consolas"/>
              </a:rPr>
              <a:t>df </a:t>
            </a:r>
            <a:r>
              <a:rPr lang="en" sz="1400" b="1">
                <a:latin typeface="Consolas"/>
                <a:ea typeface="Consolas"/>
                <a:cs typeface="Consolas"/>
                <a:sym typeface="Consolas"/>
              </a:rPr>
              <a:t>=</a:t>
            </a:r>
            <a:r>
              <a:rPr lang="en" sz="1400">
                <a:latin typeface="Consolas"/>
                <a:ea typeface="Consolas"/>
                <a:cs typeface="Consolas"/>
                <a:sym typeface="Consolas"/>
              </a:rPr>
              <a:t> vis</a:t>
            </a:r>
            <a:r>
              <a:rPr lang="en" sz="1400" b="1">
                <a:latin typeface="Consolas"/>
                <a:ea typeface="Consolas"/>
                <a:cs typeface="Consolas"/>
                <a:sym typeface="Consolas"/>
              </a:rPr>
              <a:t>.</a:t>
            </a:r>
            <a:r>
              <a:rPr lang="en" sz="1400">
                <a:latin typeface="Consolas"/>
                <a:ea typeface="Consolas"/>
                <a:cs typeface="Consolas"/>
                <a:sym typeface="Consolas"/>
              </a:rPr>
              <a:t>plot_overall_project_locc(time_range</a:t>
            </a:r>
            <a:r>
              <a:rPr lang="en" sz="1400" b="1">
                <a:latin typeface="Consolas"/>
                <a:ea typeface="Consolas"/>
                <a:cs typeface="Consolas"/>
                <a:sym typeface="Consolas"/>
              </a:rPr>
              <a:t>=None</a:t>
            </a:r>
            <a:r>
              <a:rPr lang="en" sz="1400">
                <a:latin typeface="Consolas"/>
                <a:ea typeface="Consolas"/>
                <a:cs typeface="Consolas"/>
                <a:sym typeface="Consolas"/>
              </a:rPr>
              <a:t>, log</a:t>
            </a:r>
            <a:r>
              <a:rPr lang="en" sz="1400" b="1">
                <a:latin typeface="Consolas"/>
                <a:ea typeface="Consolas"/>
                <a:cs typeface="Consolas"/>
                <a:sym typeface="Consolas"/>
              </a:rPr>
              <a:t>=True</a:t>
            </a:r>
            <a:r>
              <a:rPr lang="en" sz="1400">
                <a:latin typeface="Consolas"/>
                <a:ea typeface="Consolas"/>
                <a:cs typeface="Consolas"/>
                <a:sym typeface="Consolas"/>
              </a:rPr>
              <a:t>)</a:t>
            </a:r>
            <a:endParaRPr/>
          </a:p>
        </p:txBody>
      </p:sp>
      <p:pic>
        <p:nvPicPr>
          <p:cNvPr id="286" name="Google Shape;286;p33"/>
          <p:cNvPicPr preferRelativeResize="0"/>
          <p:nvPr/>
        </p:nvPicPr>
        <p:blipFill>
          <a:blip r:embed="rId4">
            <a:alphaModFix/>
          </a:blip>
          <a:stretch>
            <a:fillRect/>
          </a:stretch>
        </p:blipFill>
        <p:spPr>
          <a:xfrm>
            <a:off x="6326352" y="4375119"/>
            <a:ext cx="3406247" cy="1942461"/>
          </a:xfrm>
          <a:prstGeom prst="rect">
            <a:avLst/>
          </a:prstGeom>
          <a:noFill/>
          <a:ln>
            <a:noFill/>
          </a:ln>
          <a:effectLst>
            <a:outerShdw blurRad="57150" dist="19050" dir="5400000" algn="bl" rotWithShape="0">
              <a:srgbClr val="000000">
                <a:alpha val="50000"/>
              </a:srgbClr>
            </a:outerShdw>
          </a:effectLst>
        </p:spPr>
      </p:pic>
      <p:sp>
        <p:nvSpPr>
          <p:cNvPr id="287" name="Google Shape;287;p33"/>
          <p:cNvSpPr txBox="1"/>
          <p:nvPr/>
        </p:nvSpPr>
        <p:spPr>
          <a:xfrm>
            <a:off x="128100" y="4840366"/>
            <a:ext cx="5811686" cy="147722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Some currently available projects (more are being added constantly): </a:t>
            </a:r>
            <a:r>
              <a:rPr lang="en" sz="1600">
                <a:solidFill>
                  <a:schemeClr val="dk2"/>
                </a:solidFill>
              </a:rPr>
              <a:t>LAMMPS, Spack, PETSc, Nek5000, NWChem, E3SM, QPMCPACK, qdpxx, NWChem, TAU,...</a:t>
            </a:r>
            <a:r>
              <a:rPr lang="en" sz="1600"/>
              <a:t>  Initial import can take up to 36 hours for some larger projects, but subsequent updates are fast and automated.</a:t>
            </a:r>
            <a:endParaRPr sz="1600"/>
          </a:p>
        </p:txBody>
      </p:sp>
      <p:sp>
        <p:nvSpPr>
          <p:cNvPr id="288" name="Google Shape;288;p33"/>
          <p:cNvSpPr txBox="1"/>
          <p:nvPr/>
        </p:nvSpPr>
        <p:spPr>
          <a:xfrm>
            <a:off x="3490157" y="3167886"/>
            <a:ext cx="3998958"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1A73E8"/>
                </a:solidFill>
              </a:rPr>
              <a:t>https://github.com/HPCL/ideas-uo/</a:t>
            </a:r>
            <a:endParaRPr>
              <a:solidFill>
                <a:srgbClr val="1A73E8"/>
              </a:solidFill>
            </a:endParaRPr>
          </a:p>
        </p:txBody>
      </p:sp>
      <p:sp>
        <p:nvSpPr>
          <p:cNvPr id="289" name="Google Shape;289;p33"/>
          <p:cNvSpPr txBox="1">
            <a:spLocks noGrp="1"/>
          </p:cNvSpPr>
          <p:nvPr>
            <p:ph type="subTitle" idx="4294967295"/>
          </p:nvPr>
        </p:nvSpPr>
        <p:spPr>
          <a:xfrm>
            <a:off x="8402611" y="-202254"/>
            <a:ext cx="3786214" cy="53346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0" algn="r">
              <a:spcBef>
                <a:spcPts val="1466"/>
              </a:spcBef>
              <a:spcAft>
                <a:spcPts val="0"/>
              </a:spcAft>
              <a:buNone/>
            </a:pPr>
            <a:r>
              <a:rPr lang="en" sz="1866" u="sng">
                <a:solidFill>
                  <a:schemeClr val="hlink"/>
                </a:solidFill>
                <a:latin typeface="Arial"/>
                <a:ea typeface="Arial"/>
                <a:cs typeface="Arial"/>
                <a:sym typeface="Arial"/>
                <a:hlinkClick r:id="rId5"/>
              </a:rPr>
              <a:t>https://bit.ly/DevPatterns</a:t>
            </a:r>
            <a:r>
              <a:rPr lang="en" sz="1866">
                <a:latin typeface="Arial"/>
                <a:ea typeface="Arial"/>
                <a:cs typeface="Arial"/>
                <a:sym typeface="Arial"/>
              </a:rPr>
              <a:t> </a:t>
            </a:r>
            <a:endParaRPr sz="1866">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4"/>
          <p:cNvPicPr preferRelativeResize="0"/>
          <p:nvPr/>
        </p:nvPicPr>
        <p:blipFill>
          <a:blip r:embed="rId3">
            <a:alphaModFix/>
          </a:blip>
          <a:stretch>
            <a:fillRect/>
          </a:stretch>
        </p:blipFill>
        <p:spPr>
          <a:xfrm>
            <a:off x="7077532" y="3352645"/>
            <a:ext cx="4515973" cy="2614959"/>
          </a:xfrm>
          <a:prstGeom prst="rect">
            <a:avLst/>
          </a:prstGeom>
          <a:noFill/>
          <a:ln>
            <a:noFill/>
          </a:ln>
        </p:spPr>
      </p:pic>
      <p:pic>
        <p:nvPicPr>
          <p:cNvPr id="295" name="Google Shape;295;p34"/>
          <p:cNvPicPr preferRelativeResize="0"/>
          <p:nvPr/>
        </p:nvPicPr>
        <p:blipFill>
          <a:blip r:embed="rId4">
            <a:alphaModFix/>
          </a:blip>
          <a:stretch>
            <a:fillRect/>
          </a:stretch>
        </p:blipFill>
        <p:spPr>
          <a:xfrm>
            <a:off x="278894" y="1132823"/>
            <a:ext cx="4643027" cy="2668204"/>
          </a:xfrm>
          <a:prstGeom prst="rect">
            <a:avLst/>
          </a:prstGeom>
          <a:noFill/>
          <a:ln>
            <a:noFill/>
          </a:ln>
        </p:spPr>
      </p:pic>
      <p:sp>
        <p:nvSpPr>
          <p:cNvPr id="296" name="Google Shape;296;p34"/>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a:t>
            </a:r>
            <a:endParaRPr/>
          </a:p>
        </p:txBody>
      </p:sp>
      <p:sp>
        <p:nvSpPr>
          <p:cNvPr id="297" name="Google Shape;297;p34"/>
          <p:cNvSpPr txBox="1"/>
          <p:nvPr/>
        </p:nvSpPr>
        <p:spPr>
          <a:xfrm>
            <a:off x="5819029" y="1132832"/>
            <a:ext cx="5774496" cy="190811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Simple line counts in git commit diffs:</a:t>
            </a:r>
            <a:endParaRPr/>
          </a:p>
          <a:p>
            <a:pPr marL="457086" indent="-270866">
              <a:spcBef>
                <a:spcPts val="0"/>
              </a:spcBef>
              <a:spcAft>
                <a:spcPts val="0"/>
              </a:spcAft>
              <a:buSzPts val="1400"/>
              <a:buChar char="●"/>
            </a:pPr>
            <a:r>
              <a:rPr lang="en"/>
              <a:t>Patterns such as ‘---+++’ are counted as </a:t>
            </a:r>
            <a:r>
              <a:rPr lang="en" i="1"/>
              <a:t>edited</a:t>
            </a:r>
            <a:r>
              <a:rPr lang="en"/>
              <a:t> lines, e.g., 3 in this example</a:t>
            </a:r>
            <a:endParaRPr/>
          </a:p>
          <a:p>
            <a:pPr marL="457086" indent="-270866">
              <a:spcBef>
                <a:spcPts val="0"/>
              </a:spcBef>
              <a:spcAft>
                <a:spcPts val="0"/>
              </a:spcAft>
              <a:buSzPts val="1400"/>
              <a:buChar char="●"/>
            </a:pPr>
            <a:r>
              <a:rPr lang="en"/>
              <a:t>Unmatched ‘-’ and ‘+’ lines counted as lines </a:t>
            </a:r>
            <a:r>
              <a:rPr lang="en" i="1"/>
              <a:t>deleted</a:t>
            </a:r>
            <a:r>
              <a:rPr lang="en"/>
              <a:t> and </a:t>
            </a:r>
            <a:r>
              <a:rPr lang="en" i="1"/>
              <a:t>added</a:t>
            </a:r>
            <a:r>
              <a:rPr lang="en"/>
              <a:t>, respectively</a:t>
            </a:r>
            <a:endParaRPr/>
          </a:p>
          <a:p>
            <a:pPr marL="457086" indent="-270866">
              <a:spcBef>
                <a:spcPts val="0"/>
              </a:spcBef>
              <a:spcAft>
                <a:spcPts val="0"/>
              </a:spcAft>
              <a:buSzPts val="1400"/>
              <a:buFont typeface="Consolas"/>
              <a:buChar char="●"/>
            </a:pPr>
            <a:r>
              <a:rPr lang="en">
                <a:latin typeface="Consolas"/>
                <a:ea typeface="Consolas"/>
                <a:cs typeface="Consolas"/>
                <a:sym typeface="Consolas"/>
              </a:rPr>
              <a:t>LOCC = edited + deleted + added</a:t>
            </a:r>
            <a:endParaRPr/>
          </a:p>
        </p:txBody>
      </p:sp>
      <p:sp>
        <p:nvSpPr>
          <p:cNvPr id="298" name="Google Shape;298;p34"/>
          <p:cNvSpPr/>
          <p:nvPr/>
        </p:nvSpPr>
        <p:spPr>
          <a:xfrm rot="-558343">
            <a:off x="4811525" y="2174450"/>
            <a:ext cx="1226627" cy="368148"/>
          </a:xfrm>
          <a:prstGeom prst="leftArrow">
            <a:avLst>
              <a:gd name="adj1" fmla="val 58051"/>
              <a:gd name="adj2" fmla="val 147681"/>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99" name="Google Shape;299;p34"/>
          <p:cNvSpPr txBox="1"/>
          <p:nvPr/>
        </p:nvSpPr>
        <p:spPr>
          <a:xfrm>
            <a:off x="972280" y="4005858"/>
            <a:ext cx="5712112" cy="2462107"/>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More “intelligent” estimate of the magnitude of changes:</a:t>
            </a:r>
            <a:endParaRPr/>
          </a:p>
          <a:p>
            <a:pPr marL="457086" indent="-347047">
              <a:spcBef>
                <a:spcPts val="0"/>
              </a:spcBef>
              <a:spcAft>
                <a:spcPts val="0"/>
              </a:spcAft>
              <a:buSzPts val="1400"/>
              <a:buChar char="●"/>
            </a:pPr>
            <a:r>
              <a:rPr lang="en"/>
              <a:t>Collect the </a:t>
            </a:r>
            <a:r>
              <a:rPr lang="en" i="1"/>
              <a:t>old</a:t>
            </a:r>
            <a:r>
              <a:rPr lang="en"/>
              <a:t> and </a:t>
            </a:r>
            <a:r>
              <a:rPr lang="en" i="1"/>
              <a:t>new</a:t>
            </a:r>
            <a:r>
              <a:rPr lang="en"/>
              <a:t> strings corresponding to each commit’s diffs</a:t>
            </a:r>
            <a:endParaRPr/>
          </a:p>
          <a:p>
            <a:pPr marL="457086" indent="-347047">
              <a:spcBef>
                <a:spcPts val="0"/>
              </a:spcBef>
              <a:spcAft>
                <a:spcPts val="0"/>
              </a:spcAft>
              <a:buSzPts val="1400"/>
              <a:buChar char="●"/>
            </a:pPr>
            <a:r>
              <a:rPr lang="en"/>
              <a:t>Apply text distance metrics (based on the </a:t>
            </a:r>
            <a:r>
              <a:rPr lang="en">
                <a:latin typeface="Consolas"/>
                <a:ea typeface="Consolas"/>
                <a:cs typeface="Consolas"/>
                <a:sym typeface="Consolas"/>
              </a:rPr>
              <a:t>textdistance</a:t>
            </a:r>
            <a:r>
              <a:rPr lang="en"/>
              <a:t> Python package; ~30 methods)</a:t>
            </a:r>
            <a:endParaRPr/>
          </a:p>
          <a:p>
            <a:pPr marL="457086" indent="-347047">
              <a:spcBef>
                <a:spcPts val="0"/>
              </a:spcBef>
              <a:spcAft>
                <a:spcPts val="0"/>
              </a:spcAft>
              <a:buSzPts val="1400"/>
              <a:buFont typeface="Consolas"/>
              <a:buChar char="●"/>
            </a:pPr>
            <a:r>
              <a:rPr lang="en"/>
              <a:t>E.g., </a:t>
            </a:r>
            <a:r>
              <a:rPr lang="en">
                <a:latin typeface="Consolas"/>
                <a:ea typeface="Consolas"/>
                <a:cs typeface="Consolas"/>
                <a:sym typeface="Consolas"/>
              </a:rPr>
              <a:t>change-size-cos</a:t>
            </a:r>
            <a:r>
              <a:rPr lang="en">
                <a:latin typeface="Calibri"/>
                <a:ea typeface="Calibri"/>
                <a:cs typeface="Calibri"/>
                <a:sym typeface="Calibri"/>
              </a:rPr>
              <a:t> </a:t>
            </a:r>
            <a:r>
              <a:rPr lang="en"/>
              <a:t>is the cos distance between the vector embeddings of </a:t>
            </a:r>
            <a:r>
              <a:rPr lang="en" i="1"/>
              <a:t>old</a:t>
            </a:r>
            <a:r>
              <a:rPr lang="en"/>
              <a:t> and </a:t>
            </a:r>
            <a:r>
              <a:rPr lang="en" i="1"/>
              <a:t>new</a:t>
            </a:r>
            <a:endParaRPr i="1">
              <a:latin typeface="Calibri"/>
              <a:ea typeface="Calibri"/>
              <a:cs typeface="Calibri"/>
              <a:sym typeface="Calibri"/>
            </a:endParaRPr>
          </a:p>
        </p:txBody>
      </p:sp>
      <p:sp>
        <p:nvSpPr>
          <p:cNvPr id="300" name="Google Shape;300;p34"/>
          <p:cNvSpPr txBox="1"/>
          <p:nvPr/>
        </p:nvSpPr>
        <p:spPr>
          <a:xfrm>
            <a:off x="9313940" y="5688637"/>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1" name="Google Shape;301;p34"/>
          <p:cNvSpPr txBox="1"/>
          <p:nvPr/>
        </p:nvSpPr>
        <p:spPr>
          <a:xfrm>
            <a:off x="2342423" y="3538896"/>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2" name="Google Shape;302;p34"/>
          <p:cNvSpPr txBox="1"/>
          <p:nvPr/>
        </p:nvSpPr>
        <p:spPr>
          <a:xfrm rot="-5400000">
            <a:off x="-66050" y="2096981"/>
            <a:ext cx="933757"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3" name="Google Shape;303;p34"/>
          <p:cNvSpPr txBox="1"/>
          <p:nvPr/>
        </p:nvSpPr>
        <p:spPr>
          <a:xfrm rot="-5400000">
            <a:off x="6790431" y="4485851"/>
            <a:ext cx="783796"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4" name="Google Shape;304;p34"/>
          <p:cNvSpPr/>
          <p:nvPr/>
        </p:nvSpPr>
        <p:spPr>
          <a:xfrm rot="10538737">
            <a:off x="6284833" y="4017018"/>
            <a:ext cx="1427350" cy="358221"/>
          </a:xfrm>
          <a:prstGeom prst="leftArrow">
            <a:avLst>
              <a:gd name="adj1" fmla="val 50277"/>
              <a:gd name="adj2" fmla="val 191466"/>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 (cont.)</a:t>
            </a:r>
            <a:endParaRPr/>
          </a:p>
        </p:txBody>
      </p:sp>
      <p:sp>
        <p:nvSpPr>
          <p:cNvPr id="310" name="Google Shape;310;p35"/>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solidFill>
                  <a:srgbClr val="000000"/>
                </a:solidFill>
              </a:rPr>
              <a:t>Time-series git data is messy</a:t>
            </a:r>
            <a:endParaRPr>
              <a:solidFill>
                <a:srgbClr val="000000"/>
              </a:solidFill>
            </a:endParaRPr>
          </a:p>
          <a:p>
            <a:pPr marL="1218895" lvl="1" indent="-431692">
              <a:spcBef>
                <a:spcPts val="0"/>
              </a:spcBef>
              <a:spcAft>
                <a:spcPts val="0"/>
              </a:spcAft>
              <a:buClr>
                <a:srgbClr val="000000"/>
              </a:buClr>
              <a:buSzPts val="1500"/>
              <a:buChar char="●"/>
            </a:pPr>
            <a:r>
              <a:rPr lang="en">
                <a:solidFill>
                  <a:srgbClr val="000000"/>
                </a:solidFill>
              </a:rPr>
              <a:t>Moving averages help see trends for any time period </a:t>
            </a:r>
            <a:endParaRPr>
              <a:solidFill>
                <a:srgbClr val="000000"/>
              </a:solidFill>
            </a:endParaRPr>
          </a:p>
          <a:p>
            <a:pPr marL="0" indent="0">
              <a:spcBef>
                <a:spcPts val="1333"/>
              </a:spcBef>
              <a:spcAft>
                <a:spcPts val="0"/>
              </a:spcAft>
              <a:buNone/>
            </a:pPr>
            <a:endParaRPr>
              <a:solidFill>
                <a:srgbClr val="000000"/>
              </a:solidFill>
            </a:endParaRPr>
          </a:p>
          <a:p>
            <a:pPr marL="0" indent="0">
              <a:spcBef>
                <a:spcPts val="1333"/>
              </a:spcBef>
              <a:spcAft>
                <a:spcPts val="0"/>
              </a:spcAft>
              <a:buNone/>
            </a:pPr>
            <a:endParaRPr>
              <a:solidFill>
                <a:srgbClr val="000000"/>
              </a:solidFill>
            </a:endParaRPr>
          </a:p>
          <a:p>
            <a:pPr marL="609448" indent="0">
              <a:spcBef>
                <a:spcPts val="1333"/>
              </a:spcBef>
              <a:spcAft>
                <a:spcPts val="0"/>
              </a:spcAft>
              <a:buNone/>
            </a:pPr>
            <a:endParaRPr>
              <a:solidFill>
                <a:srgbClr val="000000"/>
              </a:solidFill>
            </a:endParaRPr>
          </a:p>
          <a:p>
            <a:pPr marL="1218895" lvl="1" indent="-431692">
              <a:spcBef>
                <a:spcPts val="1333"/>
              </a:spcBef>
              <a:spcAft>
                <a:spcPts val="0"/>
              </a:spcAft>
              <a:buClr>
                <a:srgbClr val="000000"/>
              </a:buClr>
              <a:buSzPts val="1500"/>
              <a:buChar char="●"/>
            </a:pPr>
            <a:r>
              <a:rPr lang="en">
                <a:solidFill>
                  <a:srgbClr val="000000"/>
                </a:solidFill>
              </a:rPr>
              <a:t>nd cosine distance</a:t>
            </a:r>
            <a:endParaRPr>
              <a:solidFill>
                <a:srgbClr val="000000"/>
              </a:solidFill>
            </a:endParaRPr>
          </a:p>
        </p:txBody>
      </p:sp>
      <p:pic>
        <p:nvPicPr>
          <p:cNvPr id="311" name="Google Shape;311;p35"/>
          <p:cNvPicPr preferRelativeResize="0"/>
          <p:nvPr/>
        </p:nvPicPr>
        <p:blipFill rotWithShape="1">
          <a:blip r:embed="rId3">
            <a:alphaModFix/>
          </a:blip>
          <a:srcRect t="5453" b="5444"/>
          <a:stretch/>
        </p:blipFill>
        <p:spPr>
          <a:xfrm>
            <a:off x="7684565" y="971807"/>
            <a:ext cx="4240527" cy="2540405"/>
          </a:xfrm>
          <a:prstGeom prst="rect">
            <a:avLst/>
          </a:prstGeom>
          <a:noFill/>
          <a:ln>
            <a:noFill/>
          </a:ln>
        </p:spPr>
      </p:pic>
      <p:pic>
        <p:nvPicPr>
          <p:cNvPr id="312" name="Google Shape;312;p35"/>
          <p:cNvPicPr preferRelativeResize="0"/>
          <p:nvPr/>
        </p:nvPicPr>
        <p:blipFill>
          <a:blip r:embed="rId4">
            <a:alphaModFix/>
          </a:blip>
          <a:stretch>
            <a:fillRect/>
          </a:stretch>
        </p:blipFill>
        <p:spPr>
          <a:xfrm>
            <a:off x="6254718" y="3728305"/>
            <a:ext cx="4848325" cy="2627950"/>
          </a:xfrm>
          <a:prstGeom prst="rect">
            <a:avLst/>
          </a:prstGeom>
          <a:noFill/>
          <a:ln>
            <a:noFill/>
          </a:ln>
        </p:spPr>
      </p:pic>
      <p:pic>
        <p:nvPicPr>
          <p:cNvPr id="313" name="Google Shape;313;p35"/>
          <p:cNvPicPr preferRelativeResize="0"/>
          <p:nvPr/>
        </p:nvPicPr>
        <p:blipFill>
          <a:blip r:embed="rId5">
            <a:alphaModFix/>
          </a:blip>
          <a:stretch>
            <a:fillRect/>
          </a:stretch>
        </p:blipFill>
        <p:spPr>
          <a:xfrm>
            <a:off x="650330" y="2617486"/>
            <a:ext cx="3756248" cy="2296604"/>
          </a:xfrm>
          <a:prstGeom prst="rect">
            <a:avLst/>
          </a:prstGeom>
          <a:noFill/>
          <a:ln>
            <a:noFill/>
          </a:ln>
        </p:spPr>
      </p:pic>
      <p:sp>
        <p:nvSpPr>
          <p:cNvPr id="314" name="Google Shape;314;p35"/>
          <p:cNvSpPr txBox="1"/>
          <p:nvPr/>
        </p:nvSpPr>
        <p:spPr>
          <a:xfrm>
            <a:off x="418890" y="4848282"/>
            <a:ext cx="5124665" cy="1915419"/>
          </a:xfrm>
          <a:prstGeom prst="rect">
            <a:avLst/>
          </a:prstGeom>
          <a:noFill/>
          <a:ln>
            <a:noFill/>
          </a:ln>
        </p:spPr>
        <p:txBody>
          <a:bodyPr spcFirstLastPara="1" wrap="square" lIns="121868" tIns="121868" rIns="121868" bIns="121868" anchor="t" anchorCtr="0">
            <a:spAutoFit/>
          </a:bodyPr>
          <a:lstStyle/>
          <a:p>
            <a:pPr marL="609448" indent="-457086">
              <a:spcBef>
                <a:spcPts val="1466"/>
              </a:spcBef>
              <a:spcAft>
                <a:spcPts val="0"/>
              </a:spcAft>
              <a:buClr>
                <a:schemeClr val="dk1"/>
              </a:buClr>
              <a:buSzPts val="1800"/>
              <a:buChar char="🐙"/>
            </a:pPr>
            <a:r>
              <a:rPr lang="en" sz="2666">
                <a:solidFill>
                  <a:schemeClr val="dk1"/>
                </a:solidFill>
              </a:rPr>
              <a:t>Combining different “change size” metrics</a:t>
            </a:r>
            <a:endParaRPr sz="2666">
              <a:solidFill>
                <a:schemeClr val="dk1"/>
              </a:solidFill>
            </a:endParaRPr>
          </a:p>
          <a:p>
            <a:pPr marL="1218895" lvl="1" indent="-431692">
              <a:spcBef>
                <a:spcPts val="0"/>
              </a:spcBef>
              <a:spcAft>
                <a:spcPts val="0"/>
              </a:spcAft>
              <a:buClr>
                <a:schemeClr val="dk1"/>
              </a:buClr>
              <a:buSzPts val="1500"/>
              <a:buChar char="🐶"/>
            </a:pPr>
            <a:r>
              <a:rPr lang="en" sz="2133">
                <a:solidFill>
                  <a:schemeClr val="dk1"/>
                </a:solidFill>
              </a:rPr>
              <a:t>Example on right: simple LOCC totals and cos distance</a:t>
            </a:r>
            <a:endParaRPr/>
          </a:p>
        </p:txBody>
      </p:sp>
      <p:sp>
        <p:nvSpPr>
          <p:cNvPr id="315" name="Google Shape;315;p35"/>
          <p:cNvSpPr/>
          <p:nvPr/>
        </p:nvSpPr>
        <p:spPr>
          <a:xfrm rot="10283476">
            <a:off x="5638521" y="5326949"/>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6" name="Google Shape;316;p35"/>
          <p:cNvSpPr/>
          <p:nvPr/>
        </p:nvSpPr>
        <p:spPr>
          <a:xfrm rot="10283476">
            <a:off x="7068382" y="1642617"/>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7" name="Google Shape;317;p35"/>
          <p:cNvSpPr/>
          <p:nvPr/>
        </p:nvSpPr>
        <p:spPr>
          <a:xfrm rot="-4442864">
            <a:off x="3578744" y="2258036"/>
            <a:ext cx="458335" cy="239831"/>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8" name="Google Shape;318;p35"/>
          <p:cNvSpPr/>
          <p:nvPr/>
        </p:nvSpPr>
        <p:spPr>
          <a:xfrm rot="-1731454">
            <a:off x="9662841" y="4132126"/>
            <a:ext cx="1072998" cy="20399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2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Significant events</a:t>
            </a:r>
            <a:endParaRPr/>
          </a:p>
        </p:txBody>
      </p:sp>
      <p:pic>
        <p:nvPicPr>
          <p:cNvPr id="324" name="Google Shape;324;p36"/>
          <p:cNvPicPr preferRelativeResize="0"/>
          <p:nvPr/>
        </p:nvPicPr>
        <p:blipFill>
          <a:blip r:embed="rId3">
            <a:alphaModFix/>
          </a:blip>
          <a:stretch>
            <a:fillRect/>
          </a:stretch>
        </p:blipFill>
        <p:spPr>
          <a:xfrm>
            <a:off x="1117310" y="1073389"/>
            <a:ext cx="4164017" cy="2257039"/>
          </a:xfrm>
          <a:prstGeom prst="rect">
            <a:avLst/>
          </a:prstGeom>
          <a:noFill/>
          <a:ln w="28575" cap="flat" cmpd="sng">
            <a:solidFill>
              <a:srgbClr val="1A73E8"/>
            </a:solidFill>
            <a:prstDash val="solid"/>
            <a:round/>
            <a:headEnd type="none" w="sm" len="sm"/>
            <a:tailEnd type="none" w="sm" len="sm"/>
          </a:ln>
        </p:spPr>
      </p:pic>
      <p:grpSp>
        <p:nvGrpSpPr>
          <p:cNvPr id="325" name="Google Shape;325;p36"/>
          <p:cNvGrpSpPr/>
          <p:nvPr/>
        </p:nvGrpSpPr>
        <p:grpSpPr>
          <a:xfrm>
            <a:off x="3806775" y="648459"/>
            <a:ext cx="6747810" cy="2547236"/>
            <a:chOff x="2109178" y="546125"/>
            <a:chExt cx="5620269" cy="2547900"/>
          </a:xfrm>
        </p:grpSpPr>
        <p:sp>
          <p:nvSpPr>
            <p:cNvPr id="326" name="Google Shape;326;p36"/>
            <p:cNvSpPr/>
            <p:nvPr/>
          </p:nvSpPr>
          <p:spPr>
            <a:xfrm>
              <a:off x="2109178" y="1180925"/>
              <a:ext cx="365400" cy="1913100"/>
            </a:xfrm>
            <a:prstGeom prst="rect">
              <a:avLst/>
            </a:prstGeom>
            <a:no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327" name="Google Shape;327;p36"/>
            <p:cNvPicPr preferRelativeResize="0"/>
            <p:nvPr/>
          </p:nvPicPr>
          <p:blipFill>
            <a:blip r:embed="rId4">
              <a:alphaModFix/>
            </a:blip>
            <a:stretch>
              <a:fillRect/>
            </a:stretch>
          </p:blipFill>
          <p:spPr>
            <a:xfrm>
              <a:off x="4476309" y="563592"/>
              <a:ext cx="3253137" cy="2379334"/>
            </a:xfrm>
            <a:prstGeom prst="rect">
              <a:avLst/>
            </a:prstGeom>
            <a:noFill/>
            <a:ln w="28575" cap="flat" cmpd="sng">
              <a:solidFill>
                <a:srgbClr val="1A73E8"/>
              </a:solidFill>
              <a:prstDash val="solid"/>
              <a:round/>
              <a:headEnd type="none" w="sm" len="sm"/>
              <a:tailEnd type="none" w="sm" len="sm"/>
            </a:ln>
          </p:spPr>
        </p:pic>
        <p:cxnSp>
          <p:nvCxnSpPr>
            <p:cNvPr id="328" name="Google Shape;328;p36"/>
            <p:cNvCxnSpPr>
              <a:stCxn id="326" idx="0"/>
            </p:cNvCxnSpPr>
            <p:nvPr/>
          </p:nvCxnSpPr>
          <p:spPr>
            <a:xfrm rot="10800000" flipH="1">
              <a:off x="2291878" y="546125"/>
              <a:ext cx="2184000" cy="6348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36"/>
            <p:cNvCxnSpPr>
              <a:stCxn id="326" idx="2"/>
            </p:cNvCxnSpPr>
            <p:nvPr/>
          </p:nvCxnSpPr>
          <p:spPr>
            <a:xfrm rot="10800000" flipH="1">
              <a:off x="2291878" y="2950025"/>
              <a:ext cx="2196000" cy="144000"/>
            </a:xfrm>
            <a:prstGeom prst="straightConnector1">
              <a:avLst/>
            </a:prstGeom>
            <a:noFill/>
            <a:ln w="19050" cap="flat" cmpd="sng">
              <a:solidFill>
                <a:schemeClr val="dk2"/>
              </a:solidFill>
              <a:prstDash val="solid"/>
              <a:round/>
              <a:headEnd type="none" w="med" len="med"/>
              <a:tailEnd type="none" w="med" len="med"/>
            </a:ln>
          </p:spPr>
        </p:cxnSp>
      </p:grpSp>
      <p:pic>
        <p:nvPicPr>
          <p:cNvPr id="330" name="Google Shape;330;p36"/>
          <p:cNvPicPr preferRelativeResize="0"/>
          <p:nvPr/>
        </p:nvPicPr>
        <p:blipFill>
          <a:blip r:embed="rId5">
            <a:alphaModFix/>
          </a:blip>
          <a:stretch>
            <a:fillRect/>
          </a:stretch>
        </p:blipFill>
        <p:spPr>
          <a:xfrm>
            <a:off x="1117309" y="3971260"/>
            <a:ext cx="4241744" cy="2304950"/>
          </a:xfrm>
          <a:prstGeom prst="rect">
            <a:avLst/>
          </a:prstGeom>
          <a:noFill/>
          <a:ln w="28575" cap="flat" cmpd="sng">
            <a:solidFill>
              <a:srgbClr val="FF00FF"/>
            </a:solidFill>
            <a:prstDash val="solid"/>
            <a:round/>
            <a:headEnd type="none" w="sm" len="sm"/>
            <a:tailEnd type="none" w="sm" len="sm"/>
          </a:ln>
        </p:spPr>
      </p:pic>
      <p:sp>
        <p:nvSpPr>
          <p:cNvPr id="331" name="Google Shape;331;p36"/>
          <p:cNvSpPr txBox="1"/>
          <p:nvPr/>
        </p:nvSpPr>
        <p:spPr>
          <a:xfrm>
            <a:off x="1682761" y="1250543"/>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1A73E8"/>
                </a:solidFill>
              </a:rPr>
              <a:t>Project 1</a:t>
            </a:r>
            <a:endParaRPr b="1">
              <a:solidFill>
                <a:srgbClr val="1A73E8"/>
              </a:solidFill>
            </a:endParaRPr>
          </a:p>
        </p:txBody>
      </p:sp>
      <p:sp>
        <p:nvSpPr>
          <p:cNvPr id="332" name="Google Shape;332;p36"/>
          <p:cNvSpPr txBox="1"/>
          <p:nvPr/>
        </p:nvSpPr>
        <p:spPr>
          <a:xfrm>
            <a:off x="1784335" y="4271956"/>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FF00FF"/>
                </a:solidFill>
              </a:rPr>
              <a:t>Project 2</a:t>
            </a:r>
            <a:endParaRPr b="1">
              <a:solidFill>
                <a:srgbClr val="FF00FF"/>
              </a:solidFill>
            </a:endParaRPr>
          </a:p>
        </p:txBody>
      </p:sp>
      <p:grpSp>
        <p:nvGrpSpPr>
          <p:cNvPr id="333" name="Google Shape;333;p36"/>
          <p:cNvGrpSpPr/>
          <p:nvPr/>
        </p:nvGrpSpPr>
        <p:grpSpPr>
          <a:xfrm>
            <a:off x="4245447" y="3612873"/>
            <a:ext cx="6309138" cy="2444542"/>
            <a:chOff x="2622336" y="3598625"/>
            <a:chExt cx="6393470" cy="2445179"/>
          </a:xfrm>
        </p:grpSpPr>
        <p:pic>
          <p:nvPicPr>
            <p:cNvPr id="334" name="Google Shape;334;p36"/>
            <p:cNvPicPr preferRelativeResize="0"/>
            <p:nvPr/>
          </p:nvPicPr>
          <p:blipFill>
            <a:blip r:embed="rId6">
              <a:alphaModFix/>
            </a:blip>
            <a:stretch>
              <a:fillRect/>
            </a:stretch>
          </p:blipFill>
          <p:spPr>
            <a:xfrm>
              <a:off x="5115798" y="3664437"/>
              <a:ext cx="3900008" cy="2379367"/>
            </a:xfrm>
            <a:prstGeom prst="rect">
              <a:avLst/>
            </a:prstGeom>
            <a:noFill/>
            <a:ln w="28575" cap="flat" cmpd="sng">
              <a:solidFill>
                <a:srgbClr val="FF00FF"/>
              </a:solidFill>
              <a:prstDash val="solid"/>
              <a:round/>
              <a:headEnd type="none" w="sm" len="sm"/>
              <a:tailEnd type="none" w="sm" len="sm"/>
            </a:ln>
          </p:spPr>
        </p:pic>
        <p:cxnSp>
          <p:nvCxnSpPr>
            <p:cNvPr id="335" name="Google Shape;335;p36"/>
            <p:cNvCxnSpPr>
              <a:stCxn id="336" idx="2"/>
            </p:cNvCxnSpPr>
            <p:nvPr/>
          </p:nvCxnSpPr>
          <p:spPr>
            <a:xfrm>
              <a:off x="2805036" y="5966825"/>
              <a:ext cx="2266800" cy="64500"/>
            </a:xfrm>
            <a:prstGeom prst="straightConnector1">
              <a:avLst/>
            </a:prstGeom>
            <a:noFill/>
            <a:ln w="19050" cap="flat" cmpd="sng">
              <a:solidFill>
                <a:srgbClr val="FF00FF"/>
              </a:solidFill>
              <a:prstDash val="solid"/>
              <a:round/>
              <a:headEnd type="none" w="med" len="med"/>
              <a:tailEnd type="none" w="med" len="med"/>
            </a:ln>
          </p:spPr>
        </p:cxnSp>
        <p:sp>
          <p:nvSpPr>
            <p:cNvPr id="336" name="Google Shape;336;p36"/>
            <p:cNvSpPr/>
            <p:nvPr/>
          </p:nvSpPr>
          <p:spPr>
            <a:xfrm>
              <a:off x="2622336" y="4128725"/>
              <a:ext cx="365400" cy="1838100"/>
            </a:xfrm>
            <a:prstGeom prst="rect">
              <a:avLst/>
            </a:prstGeom>
            <a:noFill/>
            <a:ln w="19050" cap="flat" cmpd="sng">
              <a:solidFill>
                <a:srgbClr val="FF00FF"/>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cxnSp>
          <p:nvCxnSpPr>
            <p:cNvPr id="337" name="Google Shape;337;p36"/>
            <p:cNvCxnSpPr>
              <a:stCxn id="336" idx="0"/>
            </p:cNvCxnSpPr>
            <p:nvPr/>
          </p:nvCxnSpPr>
          <p:spPr>
            <a:xfrm rot="10800000" flipH="1">
              <a:off x="2805036" y="3598625"/>
              <a:ext cx="2296200" cy="530100"/>
            </a:xfrm>
            <a:prstGeom prst="straightConnector1">
              <a:avLst/>
            </a:prstGeom>
            <a:noFill/>
            <a:ln w="19050" cap="flat" cmpd="sng">
              <a:solidFill>
                <a:srgbClr val="FF00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1000"/>
                                        <p:tgtEl>
                                          <p:spTgt spid="325"/>
                                        </p:tgtEl>
                                        <p:attrNameLst>
                                          <p:attrName>ppt_w</p:attrName>
                                        </p:attrNameLst>
                                      </p:cBhvr>
                                      <p:tavLst>
                                        <p:tav tm="0">
                                          <p:val>
                                            <p:strVal val="0"/>
                                          </p:val>
                                        </p:tav>
                                        <p:tav tm="100000">
                                          <p:val>
                                            <p:strVal val="#ppt_w"/>
                                          </p:val>
                                        </p:tav>
                                      </p:tavLst>
                                    </p:anim>
                                    <p:anim calcmode="lin" valueType="num">
                                      <p:cBhvr additive="base">
                                        <p:cTn id="8" dur="1000"/>
                                        <p:tgtEl>
                                          <p:spTgt spid="32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1000"/>
                                        <p:tgtEl>
                                          <p:spTgt spid="333"/>
                                        </p:tgtEl>
                                        <p:attrNameLst>
                                          <p:attrName>ppt_w</p:attrName>
                                        </p:attrNameLst>
                                      </p:cBhvr>
                                      <p:tavLst>
                                        <p:tav tm="0">
                                          <p:val>
                                            <p:strVal val="0"/>
                                          </p:val>
                                        </p:tav>
                                        <p:tav tm="100000">
                                          <p:val>
                                            <p:strVal val="#ppt_w"/>
                                          </p:val>
                                        </p:tav>
                                      </p:tavLst>
                                    </p:anim>
                                    <p:anim calcmode="lin" valueType="num">
                                      <p:cBhvr additive="base">
                                        <p:cTn id="14"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No single view tells the whole story </a:t>
            </a:r>
            <a:endParaRPr/>
          </a:p>
          <a:p>
            <a:r>
              <a:rPr lang="en" sz="2133" b="0" i="1"/>
              <a:t>(project names omitted deliberately)</a:t>
            </a:r>
            <a:endParaRPr sz="2133" b="0" i="1"/>
          </a:p>
        </p:txBody>
      </p:sp>
      <p:pic>
        <p:nvPicPr>
          <p:cNvPr id="343" name="Google Shape;343;p37"/>
          <p:cNvPicPr preferRelativeResize="0"/>
          <p:nvPr/>
        </p:nvPicPr>
        <p:blipFill rotWithShape="1">
          <a:blip r:embed="rId3">
            <a:alphaModFix/>
          </a:blip>
          <a:srcRect t="872" b="5274"/>
          <a:stretch/>
        </p:blipFill>
        <p:spPr>
          <a:xfrm>
            <a:off x="6025363" y="1417541"/>
            <a:ext cx="4457007" cy="2318764"/>
          </a:xfrm>
          <a:prstGeom prst="rect">
            <a:avLst/>
          </a:prstGeom>
          <a:noFill/>
          <a:ln>
            <a:noFill/>
          </a:ln>
        </p:spPr>
      </p:pic>
      <p:pic>
        <p:nvPicPr>
          <p:cNvPr id="344" name="Google Shape;344;p37"/>
          <p:cNvPicPr preferRelativeResize="0"/>
          <p:nvPr/>
        </p:nvPicPr>
        <p:blipFill>
          <a:blip r:embed="rId4">
            <a:alphaModFix/>
          </a:blip>
          <a:stretch>
            <a:fillRect/>
          </a:stretch>
        </p:blipFill>
        <p:spPr>
          <a:xfrm>
            <a:off x="6062522" y="3987171"/>
            <a:ext cx="4382694" cy="2388943"/>
          </a:xfrm>
          <a:prstGeom prst="rect">
            <a:avLst/>
          </a:prstGeom>
          <a:noFill/>
          <a:ln>
            <a:noFill/>
          </a:ln>
        </p:spPr>
      </p:pic>
      <p:pic>
        <p:nvPicPr>
          <p:cNvPr id="345" name="Google Shape;345;p37"/>
          <p:cNvPicPr preferRelativeResize="0"/>
          <p:nvPr/>
        </p:nvPicPr>
        <p:blipFill>
          <a:blip r:embed="rId5">
            <a:alphaModFix/>
          </a:blip>
          <a:stretch>
            <a:fillRect/>
          </a:stretch>
        </p:blipFill>
        <p:spPr>
          <a:xfrm>
            <a:off x="1339034" y="1315985"/>
            <a:ext cx="3304689" cy="2506974"/>
          </a:xfrm>
          <a:prstGeom prst="rect">
            <a:avLst/>
          </a:prstGeom>
          <a:noFill/>
          <a:ln>
            <a:noFill/>
          </a:ln>
        </p:spPr>
      </p:pic>
      <p:sp>
        <p:nvSpPr>
          <p:cNvPr id="346" name="Google Shape;346;p37"/>
          <p:cNvSpPr/>
          <p:nvPr/>
        </p:nvSpPr>
        <p:spPr>
          <a:xfrm rot="-5400000">
            <a:off x="-67283" y="4888820"/>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2</a:t>
            </a:r>
            <a:endParaRPr b="1"/>
          </a:p>
        </p:txBody>
      </p:sp>
      <p:cxnSp>
        <p:nvCxnSpPr>
          <p:cNvPr id="347" name="Google Shape;347;p37"/>
          <p:cNvCxnSpPr/>
          <p:nvPr/>
        </p:nvCxnSpPr>
        <p:spPr>
          <a:xfrm rot="10800000" flipH="1">
            <a:off x="141796" y="3875883"/>
            <a:ext cx="12014470" cy="19995"/>
          </a:xfrm>
          <a:prstGeom prst="straightConnector1">
            <a:avLst/>
          </a:prstGeom>
          <a:noFill/>
          <a:ln w="28575" cap="flat" cmpd="sng">
            <a:solidFill>
              <a:schemeClr val="dk2"/>
            </a:solidFill>
            <a:prstDash val="dash"/>
            <a:round/>
            <a:headEnd type="none" w="med" len="med"/>
            <a:tailEnd type="none" w="med" len="med"/>
          </a:ln>
        </p:spPr>
      </p:cxnSp>
      <p:sp>
        <p:nvSpPr>
          <p:cNvPr id="348" name="Google Shape;348;p37"/>
          <p:cNvSpPr/>
          <p:nvPr/>
        </p:nvSpPr>
        <p:spPr>
          <a:xfrm>
            <a:off x="3609921" y="1417558"/>
            <a:ext cx="1470017" cy="2515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2020</a:t>
            </a:r>
            <a:endParaRPr b="1"/>
          </a:p>
        </p:txBody>
      </p:sp>
      <p:sp>
        <p:nvSpPr>
          <p:cNvPr id="349" name="Google Shape;349;p37"/>
          <p:cNvSpPr/>
          <p:nvPr/>
        </p:nvSpPr>
        <p:spPr>
          <a:xfrm rot="-5400000">
            <a:off x="-67283" y="2372926"/>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1</a:t>
            </a:r>
            <a:endParaRPr b="1"/>
          </a:p>
        </p:txBody>
      </p:sp>
      <p:pic>
        <p:nvPicPr>
          <p:cNvPr id="350" name="Google Shape;350;p37"/>
          <p:cNvPicPr preferRelativeResize="0"/>
          <p:nvPr/>
        </p:nvPicPr>
        <p:blipFill>
          <a:blip r:embed="rId6">
            <a:alphaModFix/>
          </a:blip>
          <a:stretch>
            <a:fillRect/>
          </a:stretch>
        </p:blipFill>
        <p:spPr>
          <a:xfrm>
            <a:off x="1339018" y="3910446"/>
            <a:ext cx="3304695" cy="2537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How do projects weather interesting times?</a:t>
            </a:r>
            <a:endParaRPr/>
          </a:p>
        </p:txBody>
      </p:sp>
      <p:pic>
        <p:nvPicPr>
          <p:cNvPr id="356" name="Google Shape;356;p38"/>
          <p:cNvPicPr preferRelativeResize="0"/>
          <p:nvPr/>
        </p:nvPicPr>
        <p:blipFill rotWithShape="1">
          <a:blip r:embed="rId3">
            <a:alphaModFix/>
          </a:blip>
          <a:srcRect t="709" b="719"/>
          <a:stretch/>
        </p:blipFill>
        <p:spPr>
          <a:xfrm>
            <a:off x="732376" y="884163"/>
            <a:ext cx="4117926" cy="2675570"/>
          </a:xfrm>
          <a:prstGeom prst="rect">
            <a:avLst/>
          </a:prstGeom>
          <a:noFill/>
          <a:ln>
            <a:noFill/>
          </a:ln>
        </p:spPr>
      </p:pic>
      <p:pic>
        <p:nvPicPr>
          <p:cNvPr id="357" name="Google Shape;357;p38"/>
          <p:cNvPicPr preferRelativeResize="0"/>
          <p:nvPr/>
        </p:nvPicPr>
        <p:blipFill rotWithShape="1">
          <a:blip r:embed="rId4">
            <a:alphaModFix/>
          </a:blip>
          <a:srcRect t="874" b="884"/>
          <a:stretch/>
        </p:blipFill>
        <p:spPr>
          <a:xfrm>
            <a:off x="6455185" y="884163"/>
            <a:ext cx="4438477" cy="2675570"/>
          </a:xfrm>
          <a:prstGeom prst="rect">
            <a:avLst/>
          </a:prstGeom>
          <a:noFill/>
          <a:ln>
            <a:noFill/>
          </a:ln>
        </p:spPr>
      </p:pic>
      <p:pic>
        <p:nvPicPr>
          <p:cNvPr id="358" name="Google Shape;358;p38"/>
          <p:cNvPicPr preferRelativeResize="0"/>
          <p:nvPr/>
        </p:nvPicPr>
        <p:blipFill rotWithShape="1">
          <a:blip r:embed="rId5">
            <a:alphaModFix/>
          </a:blip>
          <a:srcRect l="238" r="228"/>
          <a:stretch/>
        </p:blipFill>
        <p:spPr>
          <a:xfrm>
            <a:off x="784323" y="3619950"/>
            <a:ext cx="4040014" cy="2675578"/>
          </a:xfrm>
          <a:prstGeom prst="rect">
            <a:avLst/>
          </a:prstGeom>
          <a:noFill/>
          <a:ln>
            <a:noFill/>
          </a:ln>
        </p:spPr>
      </p:pic>
      <p:pic>
        <p:nvPicPr>
          <p:cNvPr id="359" name="Google Shape;359;p38"/>
          <p:cNvPicPr preferRelativeResize="0"/>
          <p:nvPr/>
        </p:nvPicPr>
        <p:blipFill rotWithShape="1">
          <a:blip r:embed="rId6">
            <a:alphaModFix/>
          </a:blip>
          <a:srcRect l="1427" r="1437"/>
          <a:stretch/>
        </p:blipFill>
        <p:spPr>
          <a:xfrm>
            <a:off x="6455184" y="3559733"/>
            <a:ext cx="4438479" cy="2796005"/>
          </a:xfrm>
          <a:prstGeom prst="rect">
            <a:avLst/>
          </a:prstGeom>
          <a:noFill/>
          <a:ln>
            <a:noFill/>
          </a:ln>
        </p:spPr>
      </p:pic>
      <p:sp>
        <p:nvSpPr>
          <p:cNvPr id="360" name="Google Shape;360;p38"/>
          <p:cNvSpPr txBox="1"/>
          <p:nvPr/>
        </p:nvSpPr>
        <p:spPr>
          <a:xfrm>
            <a:off x="2014675"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1</a:t>
            </a:r>
            <a:endParaRPr>
              <a:solidFill>
                <a:srgbClr val="FF0000"/>
              </a:solidFill>
            </a:endParaRPr>
          </a:p>
        </p:txBody>
      </p:sp>
      <p:sp>
        <p:nvSpPr>
          <p:cNvPr id="361" name="Google Shape;361;p38"/>
          <p:cNvSpPr txBox="1"/>
          <p:nvPr/>
        </p:nvSpPr>
        <p:spPr>
          <a:xfrm>
            <a:off x="7499146"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2</a:t>
            </a:r>
            <a:endParaRPr>
              <a:solidFill>
                <a:srgbClr val="FF0000"/>
              </a:solidFill>
            </a:endParaRPr>
          </a:p>
        </p:txBody>
      </p:sp>
      <p:sp>
        <p:nvSpPr>
          <p:cNvPr id="362" name="Google Shape;362;p38"/>
          <p:cNvSpPr txBox="1"/>
          <p:nvPr/>
        </p:nvSpPr>
        <p:spPr>
          <a:xfrm>
            <a:off x="7499146" y="4175839"/>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4</a:t>
            </a:r>
            <a:endParaRPr>
              <a:solidFill>
                <a:srgbClr val="FF0000"/>
              </a:solidFill>
            </a:endParaRPr>
          </a:p>
        </p:txBody>
      </p:sp>
      <p:sp>
        <p:nvSpPr>
          <p:cNvPr id="363" name="Google Shape;363;p38"/>
          <p:cNvSpPr txBox="1"/>
          <p:nvPr/>
        </p:nvSpPr>
        <p:spPr>
          <a:xfrm>
            <a:off x="1284098" y="4235090"/>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3</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p:txBody>
      </p:sp>
      <p:sp>
        <p:nvSpPr>
          <p:cNvPr id="73" name="Google Shape;73;p12"/>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t>Software development productivity is affected by many factors, many of which are difficult or impossible to measure (accurately).</a:t>
            </a:r>
            <a:endParaRPr/>
          </a:p>
          <a:p>
            <a:pPr marL="609448" indent="0">
              <a:spcBef>
                <a:spcPts val="1333"/>
              </a:spcBef>
              <a:spcAft>
                <a:spcPts val="0"/>
              </a:spcAft>
              <a:buNone/>
            </a:pPr>
            <a:endParaRPr/>
          </a:p>
          <a:p>
            <a:pPr marL="609448" indent="-457086">
              <a:spcBef>
                <a:spcPts val="1333"/>
              </a:spcBef>
              <a:spcAft>
                <a:spcPts val="0"/>
              </a:spcAft>
              <a:buSzPts val="1800"/>
              <a:buChar char="➢"/>
            </a:pPr>
            <a:r>
              <a:rPr lang="en"/>
              <a:t>Here, we wish to focus on the things we </a:t>
            </a:r>
            <a:r>
              <a:rPr lang="en" b="1"/>
              <a:t>can</a:t>
            </a:r>
            <a:r>
              <a:rPr lang="en"/>
              <a:t> measure and provide tools that can help in understanding how existing or new software practices may affect these observables.</a:t>
            </a:r>
            <a:endParaRPr/>
          </a:p>
          <a:p>
            <a:pPr marL="0" indent="0">
              <a:spcBef>
                <a:spcPts val="1333"/>
              </a:spcBef>
              <a:spcAft>
                <a:spcPts val="0"/>
              </a:spcAft>
              <a:buNone/>
            </a:pPr>
            <a:endParaRPr/>
          </a:p>
          <a:p>
            <a:pPr marL="609448" indent="-457086">
              <a:spcBef>
                <a:spcPts val="1333"/>
              </a:spcBef>
              <a:spcAft>
                <a:spcPts val="0"/>
              </a:spcAft>
              <a:buSzPts val="1800"/>
              <a:buChar char="➢"/>
            </a:pPr>
            <a:r>
              <a:rPr lang="en"/>
              <a:t>Tools are meant to be used -- so we will show some simple ways in which </a:t>
            </a:r>
            <a:r>
              <a:rPr lang="en" i="1"/>
              <a:t>anyone</a:t>
            </a:r>
            <a:r>
              <a:rPr lang="en"/>
              <a:t> can begin exploring their own project’s data without significant up-front investment of time and effort.</a:t>
            </a:r>
            <a:endParaRPr/>
          </a:p>
          <a:p>
            <a:pPr marL="0" indent="0">
              <a:spcBef>
                <a:spcPts val="1333"/>
              </a:spcBef>
              <a:spcAft>
                <a:spcPts val="0"/>
              </a:spcAft>
              <a:buNone/>
            </a:pPr>
            <a:endParaRPr/>
          </a:p>
          <a:p>
            <a:pPr marL="0" indent="0">
              <a:spcBef>
                <a:spcPts val="1333"/>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54262" y="169162"/>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Where is development effort going?</a:t>
            </a:r>
            <a:endParaRPr/>
          </a:p>
        </p:txBody>
      </p:sp>
      <p:pic>
        <p:nvPicPr>
          <p:cNvPr id="369" name="Google Shape;369;p39"/>
          <p:cNvPicPr preferRelativeResize="0"/>
          <p:nvPr/>
        </p:nvPicPr>
        <p:blipFill>
          <a:blip r:embed="rId3">
            <a:alphaModFix/>
          </a:blip>
          <a:stretch>
            <a:fillRect/>
          </a:stretch>
        </p:blipFill>
        <p:spPr>
          <a:xfrm>
            <a:off x="406293" y="691647"/>
            <a:ext cx="3656648" cy="2134589"/>
          </a:xfrm>
          <a:prstGeom prst="rect">
            <a:avLst/>
          </a:prstGeom>
          <a:noFill/>
          <a:ln>
            <a:noFill/>
          </a:ln>
        </p:spPr>
      </p:pic>
      <p:pic>
        <p:nvPicPr>
          <p:cNvPr id="370" name="Google Shape;370;p39"/>
          <p:cNvPicPr preferRelativeResize="0"/>
          <p:nvPr/>
        </p:nvPicPr>
        <p:blipFill>
          <a:blip r:embed="rId4">
            <a:alphaModFix/>
          </a:blip>
          <a:stretch>
            <a:fillRect/>
          </a:stretch>
        </p:blipFill>
        <p:spPr>
          <a:xfrm>
            <a:off x="4213466" y="691658"/>
            <a:ext cx="3656653" cy="2227378"/>
          </a:xfrm>
          <a:prstGeom prst="rect">
            <a:avLst/>
          </a:prstGeom>
          <a:noFill/>
          <a:ln>
            <a:noFill/>
          </a:ln>
        </p:spPr>
      </p:pic>
      <p:pic>
        <p:nvPicPr>
          <p:cNvPr id="371" name="Google Shape;371;p39"/>
          <p:cNvPicPr preferRelativeResize="0"/>
          <p:nvPr/>
        </p:nvPicPr>
        <p:blipFill>
          <a:blip r:embed="rId5">
            <a:alphaModFix/>
          </a:blip>
          <a:stretch>
            <a:fillRect/>
          </a:stretch>
        </p:blipFill>
        <p:spPr>
          <a:xfrm>
            <a:off x="8020638" y="691657"/>
            <a:ext cx="3656653" cy="2227377"/>
          </a:xfrm>
          <a:prstGeom prst="rect">
            <a:avLst/>
          </a:prstGeom>
          <a:noFill/>
          <a:ln>
            <a:noFill/>
          </a:ln>
        </p:spPr>
      </p:pic>
      <p:pic>
        <p:nvPicPr>
          <p:cNvPr id="372" name="Google Shape;372;p39"/>
          <p:cNvPicPr preferRelativeResize="0"/>
          <p:nvPr/>
        </p:nvPicPr>
        <p:blipFill>
          <a:blip r:embed="rId6">
            <a:alphaModFix/>
          </a:blip>
          <a:stretch>
            <a:fillRect/>
          </a:stretch>
        </p:blipFill>
        <p:spPr>
          <a:xfrm>
            <a:off x="382100" y="3190022"/>
            <a:ext cx="3656648" cy="2227386"/>
          </a:xfrm>
          <a:prstGeom prst="rect">
            <a:avLst/>
          </a:prstGeom>
          <a:noFill/>
          <a:ln>
            <a:noFill/>
          </a:ln>
        </p:spPr>
      </p:pic>
      <p:pic>
        <p:nvPicPr>
          <p:cNvPr id="373" name="Google Shape;373;p39"/>
          <p:cNvPicPr preferRelativeResize="0"/>
          <p:nvPr/>
        </p:nvPicPr>
        <p:blipFill>
          <a:blip r:embed="rId7">
            <a:alphaModFix/>
          </a:blip>
          <a:stretch>
            <a:fillRect/>
          </a:stretch>
        </p:blipFill>
        <p:spPr>
          <a:xfrm>
            <a:off x="4213468" y="3190022"/>
            <a:ext cx="3656648" cy="2320170"/>
          </a:xfrm>
          <a:prstGeom prst="rect">
            <a:avLst/>
          </a:prstGeom>
          <a:noFill/>
          <a:ln>
            <a:noFill/>
          </a:ln>
        </p:spPr>
      </p:pic>
      <p:pic>
        <p:nvPicPr>
          <p:cNvPr id="374" name="Google Shape;374;p39"/>
          <p:cNvPicPr preferRelativeResize="0"/>
          <p:nvPr/>
        </p:nvPicPr>
        <p:blipFill>
          <a:blip r:embed="rId8">
            <a:alphaModFix/>
          </a:blip>
          <a:stretch>
            <a:fillRect/>
          </a:stretch>
        </p:blipFill>
        <p:spPr>
          <a:xfrm>
            <a:off x="8044837" y="3190021"/>
            <a:ext cx="3656648" cy="2227388"/>
          </a:xfrm>
          <a:prstGeom prst="rect">
            <a:avLst/>
          </a:prstGeom>
          <a:noFill/>
          <a:ln>
            <a:noFill/>
          </a:ln>
        </p:spPr>
      </p:pic>
      <p:sp>
        <p:nvSpPr>
          <p:cNvPr id="375" name="Google Shape;375;p39"/>
          <p:cNvSpPr txBox="1"/>
          <p:nvPr/>
        </p:nvSpPr>
        <p:spPr>
          <a:xfrm>
            <a:off x="365771" y="5510191"/>
            <a:ext cx="11655764" cy="733409"/>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121868" tIns="121868" rIns="121868" bIns="121868" anchor="t" anchorCtr="0">
            <a:noAutofit/>
          </a:bodyPr>
          <a:lstStyle/>
          <a:p>
            <a:pPr>
              <a:spcBef>
                <a:spcPts val="0"/>
              </a:spcBef>
              <a:spcAft>
                <a:spcPts val="0"/>
              </a:spcAft>
            </a:pPr>
            <a:r>
              <a:rPr lang="en" sz="1466"/>
              <a:t>Grannan, A., Sood, K., Norris, B., &amp; Dubey, A. (2020). Understanding the landscape of scientific software used on high-performance computing platforms. </a:t>
            </a:r>
            <a:r>
              <a:rPr lang="en" sz="1466" i="1"/>
              <a:t>The International Journal of High Performance Computing Applications. </a:t>
            </a:r>
            <a:r>
              <a:rPr lang="en" sz="1466" u="sng">
                <a:solidFill>
                  <a:schemeClr val="hlink"/>
                </a:solidFill>
                <a:hlinkClick r:id="rId9"/>
              </a:rPr>
              <a:t>https://doi.org/10.1177/1094342019899451</a:t>
            </a:r>
            <a:endParaRPr sz="1466"/>
          </a:p>
          <a:p>
            <a:pPr>
              <a:spcBef>
                <a:spcPts val="0"/>
              </a:spcBef>
              <a:spcAft>
                <a:spcPts val="0"/>
              </a:spcAft>
            </a:pPr>
            <a:endParaRPr sz="1600">
              <a:latin typeface="Arial Narrow"/>
              <a:ea typeface="Arial Narrow"/>
              <a:cs typeface="Arial Narrow"/>
              <a:sym typeface="Arial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0"/>
          <p:cNvSpPr txBox="1"/>
          <p:nvPr/>
        </p:nvSpPr>
        <p:spPr>
          <a:xfrm>
            <a:off x="930557" y="1607149"/>
            <a:ext cx="3644251" cy="2171034"/>
          </a:xfrm>
          <a:prstGeom prst="rect">
            <a:avLst/>
          </a:prstGeom>
          <a:noFill/>
          <a:ln>
            <a:noFill/>
          </a:ln>
        </p:spPr>
        <p:txBody>
          <a:bodyPr spcFirstLastPara="1" wrap="square" lIns="91410" tIns="91410" rIns="91410" bIns="91410" anchor="t" anchorCtr="0">
            <a:noAutofit/>
          </a:bodyPr>
          <a:lstStyle/>
          <a:p>
            <a:pPr>
              <a:spcBef>
                <a:spcPts val="0"/>
              </a:spcBef>
              <a:spcAft>
                <a:spcPts val="0"/>
              </a:spcAft>
              <a:buClr>
                <a:srgbClr val="000000"/>
              </a:buClr>
              <a:buSzPts val="1100"/>
            </a:pPr>
            <a:endParaRPr sz="1466">
              <a:solidFill>
                <a:srgbClr val="FFFFFF"/>
              </a:solidFill>
              <a:latin typeface="Arial"/>
              <a:ea typeface="Arial"/>
              <a:cs typeface="Arial"/>
              <a:sym typeface="Arial"/>
            </a:endParaRPr>
          </a:p>
        </p:txBody>
      </p:sp>
      <p:pic>
        <p:nvPicPr>
          <p:cNvPr id="382" name="Google Shape;382;p40"/>
          <p:cNvPicPr preferRelativeResize="0"/>
          <p:nvPr/>
        </p:nvPicPr>
        <p:blipFill rotWithShape="1">
          <a:blip r:embed="rId3">
            <a:alphaModFix/>
          </a:blip>
          <a:srcRect/>
          <a:stretch/>
        </p:blipFill>
        <p:spPr>
          <a:xfrm>
            <a:off x="2070594" y="1141263"/>
            <a:ext cx="7414619" cy="4943063"/>
          </a:xfrm>
          <a:prstGeom prst="rect">
            <a:avLst/>
          </a:prstGeom>
          <a:noFill/>
          <a:ln>
            <a:noFill/>
          </a:ln>
        </p:spPr>
      </p:pic>
      <p:sp>
        <p:nvSpPr>
          <p:cNvPr id="383" name="Google Shape;383;p40"/>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t>Does developer mood affect productivity?</a:t>
            </a:r>
            <a:endParaRPr/>
          </a:p>
          <a:p>
            <a:pPr>
              <a:spcBef>
                <a:spcPts val="0"/>
              </a:spcBef>
              <a:spcAft>
                <a:spcPts val="0"/>
              </a:spcAft>
            </a:pPr>
            <a:endParaRPr/>
          </a:p>
        </p:txBody>
      </p:sp>
      <p:sp>
        <p:nvSpPr>
          <p:cNvPr id="384" name="Google Shape;384;p40"/>
          <p:cNvSpPr txBox="1"/>
          <p:nvPr/>
        </p:nvSpPr>
        <p:spPr>
          <a:xfrm>
            <a:off x="626203" y="3086489"/>
            <a:ext cx="1631175" cy="685022"/>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533" b="1"/>
              <a:t>PETSc</a:t>
            </a:r>
            <a:endParaRPr sz="2533" b="1"/>
          </a:p>
        </p:txBody>
      </p:sp>
      <p:sp>
        <p:nvSpPr>
          <p:cNvPr id="385" name="Google Shape;385;p40"/>
          <p:cNvSpPr txBox="1"/>
          <p:nvPr/>
        </p:nvSpPr>
        <p:spPr>
          <a:xfrm>
            <a:off x="3616924" y="6087841"/>
            <a:ext cx="4867132" cy="685022"/>
          </a:xfrm>
          <a:prstGeom prst="rect">
            <a:avLst/>
          </a:prstGeom>
          <a:solidFill>
            <a:srgbClr val="FFF2CC"/>
          </a:solidFill>
          <a:ln>
            <a:noFill/>
          </a:ln>
        </p:spPr>
        <p:txBody>
          <a:bodyPr spcFirstLastPara="1" wrap="square" lIns="121868" tIns="121868" rIns="121868" bIns="121868" anchor="t" anchorCtr="0">
            <a:noAutofit/>
          </a:bodyPr>
          <a:lstStyle/>
          <a:p>
            <a:pPr>
              <a:spcBef>
                <a:spcPts val="0"/>
              </a:spcBef>
              <a:spcAft>
                <a:spcPts val="0"/>
              </a:spcAft>
            </a:pPr>
            <a:r>
              <a:rPr lang="en" sz="2133" i="1"/>
              <a:t>...inconclusive, need better analysis</a:t>
            </a:r>
            <a:endParaRPr sz="2133" i="1"/>
          </a:p>
        </p:txBody>
      </p:sp>
      <p:cxnSp>
        <p:nvCxnSpPr>
          <p:cNvPr id="386" name="Google Shape;386;p40"/>
          <p:cNvCxnSpPr/>
          <p:nvPr/>
        </p:nvCxnSpPr>
        <p:spPr>
          <a:xfrm>
            <a:off x="7659871" y="2927964"/>
            <a:ext cx="28793" cy="1048527"/>
          </a:xfrm>
          <a:prstGeom prst="straightConnector1">
            <a:avLst/>
          </a:prstGeom>
          <a:noFill/>
          <a:ln w="19050" cap="flat" cmpd="sng">
            <a:solidFill>
              <a:srgbClr val="FF0000"/>
            </a:solidFill>
            <a:prstDash val="dash"/>
            <a:round/>
            <a:headEnd type="none" w="med" len="med"/>
            <a:tailEnd type="none" w="med" len="med"/>
          </a:ln>
        </p:spPr>
      </p:cxnSp>
      <p:sp>
        <p:nvSpPr>
          <p:cNvPr id="387" name="Google Shape;387;p40"/>
          <p:cNvSpPr txBox="1"/>
          <p:nvPr/>
        </p:nvSpPr>
        <p:spPr>
          <a:xfrm>
            <a:off x="9084998" y="3277239"/>
            <a:ext cx="759402" cy="55345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b="1">
                <a:solidFill>
                  <a:srgbClr val="FF0000"/>
                </a:solidFill>
              </a:rPr>
              <a:t>???</a:t>
            </a:r>
            <a:endParaRPr b="1">
              <a:solidFill>
                <a:srgbClr val="FF0000"/>
              </a:solidFill>
            </a:endParaRPr>
          </a:p>
        </p:txBody>
      </p:sp>
      <p:cxnSp>
        <p:nvCxnSpPr>
          <p:cNvPr id="388" name="Google Shape;388;p40"/>
          <p:cNvCxnSpPr/>
          <p:nvPr/>
        </p:nvCxnSpPr>
        <p:spPr>
          <a:xfrm flipH="1">
            <a:off x="6517768" y="3059030"/>
            <a:ext cx="20795" cy="1507607"/>
          </a:xfrm>
          <a:prstGeom prst="straightConnector1">
            <a:avLst/>
          </a:prstGeom>
          <a:noFill/>
          <a:ln w="19050" cap="flat" cmpd="sng">
            <a:solidFill>
              <a:srgbClr val="FF0000"/>
            </a:solidFill>
            <a:prstDash val="dash"/>
            <a:round/>
            <a:headEnd type="none" w="med" len="med"/>
            <a:tailEnd type="none" w="med" len="med"/>
          </a:ln>
        </p:spPr>
      </p:cxnSp>
      <p:cxnSp>
        <p:nvCxnSpPr>
          <p:cNvPr id="389" name="Google Shape;389;p40"/>
          <p:cNvCxnSpPr/>
          <p:nvPr/>
        </p:nvCxnSpPr>
        <p:spPr>
          <a:xfrm>
            <a:off x="5227938" y="2593018"/>
            <a:ext cx="0" cy="2228220"/>
          </a:xfrm>
          <a:prstGeom prst="straightConnector1">
            <a:avLst/>
          </a:prstGeom>
          <a:noFill/>
          <a:ln w="19050" cap="flat" cmpd="sng">
            <a:solidFill>
              <a:srgbClr val="FF0000"/>
            </a:solidFill>
            <a:prstDash val="dash"/>
            <a:round/>
            <a:headEnd type="none" w="med" len="med"/>
            <a:tailEnd type="none" w="med" len="med"/>
          </a:ln>
        </p:spPr>
      </p:cxnSp>
      <p:cxnSp>
        <p:nvCxnSpPr>
          <p:cNvPr id="390" name="Google Shape;390;p40"/>
          <p:cNvCxnSpPr/>
          <p:nvPr/>
        </p:nvCxnSpPr>
        <p:spPr>
          <a:xfrm flipH="1">
            <a:off x="4478666" y="2563892"/>
            <a:ext cx="20795" cy="2394576"/>
          </a:xfrm>
          <a:prstGeom prst="straightConnector1">
            <a:avLst/>
          </a:prstGeom>
          <a:noFill/>
          <a:ln w="19050" cap="flat" cmpd="sng">
            <a:solidFill>
              <a:srgbClr val="FF0000"/>
            </a:solidFill>
            <a:prstDash val="dash"/>
            <a:round/>
            <a:headEnd type="none" w="med" len="med"/>
            <a:tailEnd type="none" w="med" len="med"/>
          </a:ln>
        </p:spPr>
      </p:cxnSp>
      <p:cxnSp>
        <p:nvCxnSpPr>
          <p:cNvPr id="391" name="Google Shape;391;p40"/>
          <p:cNvCxnSpPr/>
          <p:nvPr/>
        </p:nvCxnSpPr>
        <p:spPr>
          <a:xfrm flipH="1">
            <a:off x="3182004" y="2986215"/>
            <a:ext cx="7198" cy="1765140"/>
          </a:xfrm>
          <a:prstGeom prst="straightConnector1">
            <a:avLst/>
          </a:prstGeom>
          <a:noFill/>
          <a:ln w="19050" cap="flat" cmpd="sng">
            <a:solidFill>
              <a:srgbClr val="FF0000"/>
            </a:solidFill>
            <a:prstDash val="dash"/>
            <a:round/>
            <a:headEnd type="none" w="med" len="med"/>
            <a:tailEnd type="none" w="med" len="med"/>
          </a:ln>
        </p:spPr>
      </p:cxnSp>
      <p:cxnSp>
        <p:nvCxnSpPr>
          <p:cNvPr id="392" name="Google Shape;392;p40"/>
          <p:cNvCxnSpPr/>
          <p:nvPr/>
        </p:nvCxnSpPr>
        <p:spPr>
          <a:xfrm>
            <a:off x="3946438" y="3044467"/>
            <a:ext cx="0" cy="2373782"/>
          </a:xfrm>
          <a:prstGeom prst="straightConnector1">
            <a:avLst/>
          </a:prstGeom>
          <a:noFill/>
          <a:ln w="19050" cap="flat" cmpd="sng">
            <a:solidFill>
              <a:srgbClr val="6D9EEB"/>
            </a:solidFill>
            <a:prstDash val="dash"/>
            <a:round/>
            <a:headEnd type="none" w="med" len="med"/>
            <a:tailEnd type="none" w="med" len="med"/>
          </a:ln>
        </p:spPr>
      </p:cxnSp>
      <p:cxnSp>
        <p:nvCxnSpPr>
          <p:cNvPr id="393" name="Google Shape;393;p40"/>
          <p:cNvCxnSpPr/>
          <p:nvPr/>
        </p:nvCxnSpPr>
        <p:spPr>
          <a:xfrm flipH="1">
            <a:off x="4790885" y="3044467"/>
            <a:ext cx="13996" cy="2301001"/>
          </a:xfrm>
          <a:prstGeom prst="straightConnector1">
            <a:avLst/>
          </a:prstGeom>
          <a:noFill/>
          <a:ln w="19050" cap="flat" cmpd="sng">
            <a:solidFill>
              <a:srgbClr val="6D9EEB"/>
            </a:solidFill>
            <a:prstDash val="dash"/>
            <a:round/>
            <a:headEnd type="none" w="med" len="med"/>
            <a:tailEnd type="none" w="med" len="med"/>
          </a:ln>
        </p:spPr>
      </p:cxnSp>
      <p:cxnSp>
        <p:nvCxnSpPr>
          <p:cNvPr id="394" name="Google Shape;394;p40"/>
          <p:cNvCxnSpPr/>
          <p:nvPr/>
        </p:nvCxnSpPr>
        <p:spPr>
          <a:xfrm flipH="1">
            <a:off x="5926956" y="3061063"/>
            <a:ext cx="3199" cy="2386178"/>
          </a:xfrm>
          <a:prstGeom prst="straightConnector1">
            <a:avLst/>
          </a:prstGeom>
          <a:noFill/>
          <a:ln w="19050" cap="flat" cmpd="sng">
            <a:solidFill>
              <a:srgbClr val="6D9EEB"/>
            </a:solidFill>
            <a:prstDash val="dash"/>
            <a:round/>
            <a:headEnd type="none" w="med" len="med"/>
            <a:tailEnd type="none" w="med" len="med"/>
          </a:ln>
        </p:spPr>
      </p:cxnSp>
      <p:cxnSp>
        <p:nvCxnSpPr>
          <p:cNvPr id="395" name="Google Shape;395;p40"/>
          <p:cNvCxnSpPr/>
          <p:nvPr/>
        </p:nvCxnSpPr>
        <p:spPr>
          <a:xfrm flipH="1">
            <a:off x="6742443" y="3061063"/>
            <a:ext cx="17595" cy="2316996"/>
          </a:xfrm>
          <a:prstGeom prst="straightConnector1">
            <a:avLst/>
          </a:prstGeom>
          <a:noFill/>
          <a:ln w="19050" cap="flat" cmpd="sng">
            <a:solidFill>
              <a:srgbClr val="6D9EEB"/>
            </a:solidFill>
            <a:prstDash val="dash"/>
            <a:round/>
            <a:headEnd type="none" w="med" len="med"/>
            <a:tailEnd type="none" w="med" len="med"/>
          </a:ln>
        </p:spPr>
      </p:cxnSp>
      <p:cxnSp>
        <p:nvCxnSpPr>
          <p:cNvPr id="396" name="Google Shape;396;p40"/>
          <p:cNvCxnSpPr/>
          <p:nvPr/>
        </p:nvCxnSpPr>
        <p:spPr>
          <a:xfrm flipH="1">
            <a:off x="8378017" y="3074093"/>
            <a:ext cx="17595" cy="2316996"/>
          </a:xfrm>
          <a:prstGeom prst="straightConnector1">
            <a:avLst/>
          </a:prstGeom>
          <a:noFill/>
          <a:ln w="19050" cap="flat" cmpd="sng">
            <a:solidFill>
              <a:srgbClr val="6D9EEB"/>
            </a:solidFill>
            <a:prstDash val="dash"/>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41"/>
          <p:cNvPicPr preferRelativeResize="0"/>
          <p:nvPr/>
        </p:nvPicPr>
        <p:blipFill rotWithShape="1">
          <a:blip r:embed="rId3">
            <a:alphaModFix/>
          </a:blip>
          <a:srcRect/>
          <a:stretch/>
        </p:blipFill>
        <p:spPr>
          <a:xfrm>
            <a:off x="2447880" y="1025393"/>
            <a:ext cx="7210822" cy="4807222"/>
          </a:xfrm>
          <a:prstGeom prst="rect">
            <a:avLst/>
          </a:prstGeom>
          <a:noFill/>
          <a:ln>
            <a:noFill/>
          </a:ln>
        </p:spPr>
      </p:pic>
      <p:sp>
        <p:nvSpPr>
          <p:cNvPr id="403" name="Google Shape;403;p41"/>
          <p:cNvSpPr txBox="1"/>
          <p:nvPr/>
        </p:nvSpPr>
        <p:spPr>
          <a:xfrm>
            <a:off x="930557" y="1607149"/>
            <a:ext cx="3644251" cy="2171034"/>
          </a:xfrm>
          <a:prstGeom prst="rect">
            <a:avLst/>
          </a:prstGeom>
          <a:noFill/>
          <a:ln>
            <a:noFill/>
          </a:ln>
        </p:spPr>
        <p:txBody>
          <a:bodyPr spcFirstLastPara="1" wrap="square" lIns="91410" tIns="91410" rIns="91410" bIns="91410" anchor="t" anchorCtr="0">
            <a:noAutofit/>
          </a:bodyPr>
          <a:lstStyle/>
          <a:p>
            <a:pPr>
              <a:spcBef>
                <a:spcPts val="0"/>
              </a:spcBef>
              <a:spcAft>
                <a:spcPts val="0"/>
              </a:spcAft>
              <a:buClr>
                <a:srgbClr val="000000"/>
              </a:buClr>
              <a:buSzPts val="1100"/>
            </a:pPr>
            <a:endParaRPr sz="1466">
              <a:solidFill>
                <a:srgbClr val="FFFFFF"/>
              </a:solidFill>
              <a:latin typeface="Arial"/>
              <a:ea typeface="Arial"/>
              <a:cs typeface="Arial"/>
              <a:sym typeface="Arial"/>
            </a:endParaRPr>
          </a:p>
        </p:txBody>
      </p:sp>
      <p:sp>
        <p:nvSpPr>
          <p:cNvPr id="404" name="Google Shape;404;p4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Does developer mood affect productivity?</a:t>
            </a:r>
            <a:endParaRPr/>
          </a:p>
        </p:txBody>
      </p:sp>
      <p:sp>
        <p:nvSpPr>
          <p:cNvPr id="405" name="Google Shape;405;p41"/>
          <p:cNvSpPr txBox="1"/>
          <p:nvPr/>
        </p:nvSpPr>
        <p:spPr>
          <a:xfrm>
            <a:off x="1105312" y="3111883"/>
            <a:ext cx="1239277" cy="634235"/>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533" b="1"/>
              <a:t>VTK</a:t>
            </a:r>
            <a:endParaRPr sz="2533" b="1"/>
          </a:p>
        </p:txBody>
      </p:sp>
      <p:cxnSp>
        <p:nvCxnSpPr>
          <p:cNvPr id="406" name="Google Shape;406;p41"/>
          <p:cNvCxnSpPr/>
          <p:nvPr/>
        </p:nvCxnSpPr>
        <p:spPr>
          <a:xfrm flipH="1">
            <a:off x="6379738" y="1418590"/>
            <a:ext cx="898966" cy="2524143"/>
          </a:xfrm>
          <a:prstGeom prst="straightConnector1">
            <a:avLst/>
          </a:prstGeom>
          <a:noFill/>
          <a:ln w="19050" cap="flat" cmpd="sng">
            <a:solidFill>
              <a:srgbClr val="B6D7A8"/>
            </a:solidFill>
            <a:prstDash val="dash"/>
            <a:round/>
            <a:headEnd type="none" w="med" len="med"/>
            <a:tailEnd type="none" w="med" len="med"/>
          </a:ln>
        </p:spPr>
      </p:cxnSp>
      <p:cxnSp>
        <p:nvCxnSpPr>
          <p:cNvPr id="407" name="Google Shape;407;p41"/>
          <p:cNvCxnSpPr/>
          <p:nvPr/>
        </p:nvCxnSpPr>
        <p:spPr>
          <a:xfrm flipH="1">
            <a:off x="7278670" y="1747105"/>
            <a:ext cx="363105" cy="2384179"/>
          </a:xfrm>
          <a:prstGeom prst="straightConnector1">
            <a:avLst/>
          </a:prstGeom>
          <a:noFill/>
          <a:ln w="19050" cap="flat" cmpd="sng">
            <a:solidFill>
              <a:srgbClr val="B6D7A8"/>
            </a:solidFill>
            <a:prstDash val="dash"/>
            <a:round/>
            <a:headEnd type="none" w="med" len="med"/>
            <a:tailEnd type="none" w="med" len="med"/>
          </a:ln>
        </p:spPr>
      </p:cxnSp>
      <p:cxnSp>
        <p:nvCxnSpPr>
          <p:cNvPr id="408" name="Google Shape;408;p41"/>
          <p:cNvCxnSpPr/>
          <p:nvPr/>
        </p:nvCxnSpPr>
        <p:spPr>
          <a:xfrm flipH="1">
            <a:off x="8104322" y="1591478"/>
            <a:ext cx="177154" cy="2639313"/>
          </a:xfrm>
          <a:prstGeom prst="straightConnector1">
            <a:avLst/>
          </a:prstGeom>
          <a:noFill/>
          <a:ln w="19050" cap="flat" cmpd="sng">
            <a:solidFill>
              <a:srgbClr val="B6D7A8"/>
            </a:solidFill>
            <a:prstDash val="dash"/>
            <a:round/>
            <a:headEnd type="none" w="med" len="med"/>
            <a:tailEnd type="none" w="med" len="med"/>
          </a:ln>
        </p:spPr>
      </p:cxnSp>
      <p:cxnSp>
        <p:nvCxnSpPr>
          <p:cNvPr id="409" name="Google Shape;409;p41"/>
          <p:cNvCxnSpPr/>
          <p:nvPr/>
        </p:nvCxnSpPr>
        <p:spPr>
          <a:xfrm flipH="1">
            <a:off x="8575266" y="2295995"/>
            <a:ext cx="345910" cy="2494150"/>
          </a:xfrm>
          <a:prstGeom prst="straightConnector1">
            <a:avLst/>
          </a:prstGeom>
          <a:noFill/>
          <a:ln w="19050" cap="flat" cmpd="sng">
            <a:solidFill>
              <a:srgbClr val="B6D7A8"/>
            </a:solidFill>
            <a:prstDash val="dash"/>
            <a:round/>
            <a:headEnd type="none" w="med" len="med"/>
            <a:tailEnd type="none" w="med" len="med"/>
          </a:ln>
        </p:spPr>
      </p:cxnSp>
      <p:cxnSp>
        <p:nvCxnSpPr>
          <p:cNvPr id="410" name="Google Shape;410;p41"/>
          <p:cNvCxnSpPr/>
          <p:nvPr/>
        </p:nvCxnSpPr>
        <p:spPr>
          <a:xfrm flipH="1">
            <a:off x="4304911" y="1470477"/>
            <a:ext cx="207546" cy="2316597"/>
          </a:xfrm>
          <a:prstGeom prst="straightConnector1">
            <a:avLst/>
          </a:prstGeom>
          <a:noFill/>
          <a:ln w="19050" cap="flat" cmpd="sng">
            <a:solidFill>
              <a:srgbClr val="B6D7A8"/>
            </a:solidFill>
            <a:prstDash val="dash"/>
            <a:round/>
            <a:headEnd type="none" w="med" len="med"/>
            <a:tailEnd type="none" w="med" len="med"/>
          </a:ln>
        </p:spPr>
      </p:cxnSp>
      <p:cxnSp>
        <p:nvCxnSpPr>
          <p:cNvPr id="411" name="Google Shape;411;p41"/>
          <p:cNvCxnSpPr/>
          <p:nvPr/>
        </p:nvCxnSpPr>
        <p:spPr>
          <a:xfrm flipH="1">
            <a:off x="3362757" y="2196621"/>
            <a:ext cx="337112" cy="2479354"/>
          </a:xfrm>
          <a:prstGeom prst="straightConnector1">
            <a:avLst/>
          </a:prstGeom>
          <a:noFill/>
          <a:ln w="19050" cap="flat" cmpd="sng">
            <a:solidFill>
              <a:srgbClr val="B6D7A8"/>
            </a:solidFill>
            <a:prstDash val="dash"/>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2"/>
          <p:cNvSpPr txBox="1">
            <a:spLocks noGrp="1"/>
          </p:cNvSpPr>
          <p:nvPr>
            <p:ph type="ctrTitle"/>
          </p:nvPr>
        </p:nvSpPr>
        <p:spPr>
          <a:xfrm>
            <a:off x="3909681" y="3018911"/>
            <a:ext cx="4071739" cy="820186"/>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Part II: Code Quality</a:t>
            </a:r>
            <a:endParaRPr/>
          </a:p>
        </p:txBody>
      </p:sp>
      <p:sp>
        <p:nvSpPr>
          <p:cNvPr id="417" name="Google Shape;417;p42"/>
          <p:cNvSpPr txBox="1">
            <a:spLocks noGrp="1"/>
          </p:cNvSpPr>
          <p:nvPr>
            <p:ph type="subTitle" idx="1"/>
          </p:nvPr>
        </p:nvSpPr>
        <p:spPr>
          <a:xfrm>
            <a:off x="4058543" y="4155251"/>
            <a:ext cx="4071739"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Defects that program analyses can catch</a:t>
            </a:r>
            <a:endParaRPr/>
          </a:p>
        </p:txBody>
      </p:sp>
      <p:sp>
        <p:nvSpPr>
          <p:cNvPr id="423" name="Google Shape;423;p43"/>
          <p:cNvSpPr txBox="1">
            <a:spLocks noGrp="1"/>
          </p:cNvSpPr>
          <p:nvPr>
            <p:ph type="body" idx="1"/>
          </p:nvPr>
        </p:nvSpPr>
        <p:spPr>
          <a:xfrm>
            <a:off x="415492" y="949812"/>
            <a:ext cx="11357841" cy="47775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933"/>
              </a:spcBef>
              <a:buClr>
                <a:schemeClr val="dk1"/>
              </a:buClr>
              <a:buSzPts val="1100"/>
              <a:buNone/>
            </a:pPr>
            <a:r>
              <a:rPr lang="en" sz="2666"/>
              <a:t>Defects that result from inconsistently following simple, mechanical design rules.</a:t>
            </a:r>
            <a:endParaRPr sz="2666"/>
          </a:p>
          <a:p>
            <a:pPr marL="0" indent="0">
              <a:lnSpc>
                <a:spcPct val="100000"/>
              </a:lnSpc>
              <a:spcBef>
                <a:spcPts val="800"/>
              </a:spcBef>
              <a:buClr>
                <a:schemeClr val="dk1"/>
              </a:buClr>
              <a:buSzPts val="1100"/>
              <a:buNone/>
            </a:pPr>
            <a:r>
              <a:rPr lang="en"/>
              <a:t>–</a:t>
            </a:r>
            <a:r>
              <a:rPr lang="en" b="1"/>
              <a:t>Security:  </a:t>
            </a:r>
            <a:r>
              <a:rPr lang="en"/>
              <a:t>Buffer overruns, improperly validated input.</a:t>
            </a:r>
            <a:endParaRPr/>
          </a:p>
          <a:p>
            <a:pPr marL="0" indent="0">
              <a:lnSpc>
                <a:spcPct val="100000"/>
              </a:lnSpc>
              <a:spcBef>
                <a:spcPts val="800"/>
              </a:spcBef>
              <a:buClr>
                <a:schemeClr val="dk1"/>
              </a:buClr>
              <a:buSzPts val="1100"/>
              <a:buNone/>
            </a:pPr>
            <a:r>
              <a:rPr lang="en"/>
              <a:t>–</a:t>
            </a:r>
            <a:r>
              <a:rPr lang="en" b="1"/>
              <a:t>Memory safety:  </a:t>
            </a:r>
            <a:r>
              <a:rPr lang="en"/>
              <a:t>Null dereference, uninitialized data.</a:t>
            </a:r>
            <a:endParaRPr/>
          </a:p>
          <a:p>
            <a:pPr marL="0" indent="0">
              <a:lnSpc>
                <a:spcPct val="100000"/>
              </a:lnSpc>
              <a:spcBef>
                <a:spcPts val="800"/>
              </a:spcBef>
              <a:buClr>
                <a:schemeClr val="dk1"/>
              </a:buClr>
              <a:buSzPts val="1100"/>
              <a:buNone/>
            </a:pPr>
            <a:r>
              <a:rPr lang="en"/>
              <a:t>–</a:t>
            </a:r>
            <a:r>
              <a:rPr lang="en" b="1"/>
              <a:t>Resource leaks:  </a:t>
            </a:r>
            <a:r>
              <a:rPr lang="en"/>
              <a:t>Memory, OS resources.</a:t>
            </a:r>
            <a:endParaRPr/>
          </a:p>
          <a:p>
            <a:pPr marL="0" indent="0">
              <a:lnSpc>
                <a:spcPct val="100000"/>
              </a:lnSpc>
              <a:spcBef>
                <a:spcPts val="800"/>
              </a:spcBef>
              <a:buNone/>
            </a:pPr>
            <a:r>
              <a:rPr lang="en"/>
              <a:t>–</a:t>
            </a:r>
            <a:r>
              <a:rPr lang="en" b="1"/>
              <a:t>API Protocols:  </a:t>
            </a:r>
            <a:r>
              <a:rPr lang="en"/>
              <a:t>improper use of APIs, incomplete/incorrect implementations</a:t>
            </a:r>
            <a:endParaRPr/>
          </a:p>
          <a:p>
            <a:pPr marL="0" indent="0">
              <a:lnSpc>
                <a:spcPct val="100000"/>
              </a:lnSpc>
              <a:spcBef>
                <a:spcPts val="800"/>
              </a:spcBef>
              <a:buClr>
                <a:schemeClr val="dk1"/>
              </a:buClr>
              <a:buSzPts val="1100"/>
              <a:buNone/>
            </a:pPr>
            <a:r>
              <a:rPr lang="en"/>
              <a:t>–</a:t>
            </a:r>
            <a:r>
              <a:rPr lang="en" b="1"/>
              <a:t>Exceptions:</a:t>
            </a:r>
            <a:r>
              <a:rPr lang="en"/>
              <a:t>  Arithmetic/library/user-defined</a:t>
            </a:r>
            <a:endParaRPr/>
          </a:p>
          <a:p>
            <a:pPr marL="0" indent="0">
              <a:lnSpc>
                <a:spcPct val="100000"/>
              </a:lnSpc>
              <a:spcBef>
                <a:spcPts val="800"/>
              </a:spcBef>
              <a:buClr>
                <a:schemeClr val="dk1"/>
              </a:buClr>
              <a:buSzPts val="1100"/>
              <a:buNone/>
            </a:pPr>
            <a:r>
              <a:rPr lang="en"/>
              <a:t>–</a:t>
            </a:r>
            <a:r>
              <a:rPr lang="en" b="1"/>
              <a:t>Encapsulation: </a:t>
            </a:r>
            <a:r>
              <a:rPr lang="en"/>
              <a:t>Accessing internal data, calling private functions.</a:t>
            </a:r>
            <a:endParaRPr/>
          </a:p>
          <a:p>
            <a:pPr marL="0" indent="0">
              <a:lnSpc>
                <a:spcPct val="100000"/>
              </a:lnSpc>
              <a:spcBef>
                <a:spcPts val="800"/>
              </a:spcBef>
              <a:buNone/>
            </a:pPr>
            <a:r>
              <a:rPr lang="en"/>
              <a:t>–</a:t>
            </a:r>
            <a:r>
              <a:rPr lang="en" b="1"/>
              <a:t>Data races: </a:t>
            </a:r>
            <a:r>
              <a:rPr lang="en"/>
              <a:t>Two threads access the same data without synchronization</a:t>
            </a:r>
            <a:endParaRPr/>
          </a:p>
        </p:txBody>
      </p:sp>
      <p:sp>
        <p:nvSpPr>
          <p:cNvPr id="424" name="Google Shape;424;p43"/>
          <p:cNvSpPr txBox="1"/>
          <p:nvPr/>
        </p:nvSpPr>
        <p:spPr>
          <a:xfrm>
            <a:off x="198748" y="5499994"/>
            <a:ext cx="11791329" cy="717912"/>
          </a:xfrm>
          <a:prstGeom prst="rect">
            <a:avLst/>
          </a:prstGeom>
          <a:noFill/>
          <a:ln>
            <a:noFill/>
          </a:ln>
        </p:spPr>
        <p:txBody>
          <a:bodyPr spcFirstLastPara="1" wrap="square" lIns="121868" tIns="121868" rIns="121868" bIns="121868" anchor="t" anchorCtr="0">
            <a:spAutoFit/>
          </a:bodyPr>
          <a:lstStyle/>
          <a:p>
            <a:pPr>
              <a:lnSpc>
                <a:spcPct val="115000"/>
              </a:lnSpc>
              <a:spcBef>
                <a:spcPts val="0"/>
              </a:spcBef>
              <a:spcAft>
                <a:spcPts val="0"/>
              </a:spcAft>
              <a:buClr>
                <a:schemeClr val="dk1"/>
              </a:buClr>
              <a:buSzPts val="1100"/>
            </a:pPr>
            <a:r>
              <a:rPr lang="en" sz="2666">
                <a:solidFill>
                  <a:srgbClr val="FF0000"/>
                </a:solidFill>
              </a:rPr>
              <a:t>Key idea: check compliance with (mostly) simple, mechanical design rules.</a:t>
            </a:r>
            <a:endParaRPr sz="2666">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General-purpose tools for code checking (bugs, style)</a:t>
            </a:r>
            <a:endParaRPr/>
          </a:p>
        </p:txBody>
      </p:sp>
      <p:sp>
        <p:nvSpPr>
          <p:cNvPr id="430" name="Google Shape;430;p44"/>
          <p:cNvSpPr txBox="1">
            <a:spLocks noGrp="1"/>
          </p:cNvSpPr>
          <p:nvPr>
            <p:ph type="body" idx="1"/>
          </p:nvPr>
        </p:nvSpPr>
        <p:spPr>
          <a:xfrm>
            <a:off x="415491" y="939749"/>
            <a:ext cx="7873949" cy="5288622"/>
          </a:xfrm>
          <a:prstGeom prst="rect">
            <a:avLst/>
          </a:prstGeom>
        </p:spPr>
        <p:txBody>
          <a:bodyPr spcFirstLastPara="1" vert="horz" wrap="square" lIns="91410" tIns="45688" rIns="91410" bIns="45688" numCol="1" anchor="t" anchorCtr="0" compatLnSpc="1">
            <a:prstTxWarp prst="textNoShape">
              <a:avLst/>
            </a:prstTxWarp>
            <a:noAutofit/>
          </a:bodyPr>
          <a:lstStyle/>
          <a:p>
            <a:r>
              <a:rPr lang="en"/>
              <a:t>C/C++</a:t>
            </a:r>
            <a:endParaRPr/>
          </a:p>
          <a:p>
            <a:pPr lvl="1">
              <a:spcBef>
                <a:spcPts val="0"/>
              </a:spcBef>
            </a:pPr>
            <a:r>
              <a:rPr lang="en"/>
              <a:t>Run a bunch of general analyses with </a:t>
            </a:r>
            <a:r>
              <a:rPr lang="en" b="1">
                <a:highlight>
                  <a:srgbClr val="FFF2CC"/>
                </a:highlight>
                <a:latin typeface="Consolas"/>
                <a:ea typeface="Consolas"/>
                <a:cs typeface="Consolas"/>
                <a:sym typeface="Consolas"/>
              </a:rPr>
              <a:t>scan-check</a:t>
            </a:r>
            <a:r>
              <a:rPr lang="en"/>
              <a:t> </a:t>
            </a:r>
            <a:r>
              <a:rPr lang="en" sz="1466"/>
              <a:t>(wrapper around </a:t>
            </a:r>
            <a:r>
              <a:rPr lang="en" sz="1466">
                <a:highlight>
                  <a:srgbClr val="FFF2CC"/>
                </a:highlight>
                <a:latin typeface="Consolas"/>
                <a:ea typeface="Consolas"/>
                <a:cs typeface="Consolas"/>
                <a:sym typeface="Consolas"/>
              </a:rPr>
              <a:t>clang --analyze</a:t>
            </a:r>
            <a:r>
              <a:rPr lang="en" sz="1466"/>
              <a:t>, which is uses the static analyzer below)</a:t>
            </a:r>
            <a:endParaRPr sz="1466"/>
          </a:p>
          <a:p>
            <a:pPr lvl="2" indent="-406298">
              <a:spcBef>
                <a:spcPts val="0"/>
              </a:spcBef>
              <a:buSzPts val="1200"/>
            </a:pPr>
            <a:r>
              <a:rPr lang="en" sz="1600"/>
              <a:t>Minimally invasive, not very customizable</a:t>
            </a:r>
            <a:endParaRPr sz="1600"/>
          </a:p>
          <a:p>
            <a:pPr lvl="2" indent="-406298">
              <a:spcBef>
                <a:spcPts val="0"/>
              </a:spcBef>
              <a:buSzPts val="1200"/>
            </a:pPr>
            <a:r>
              <a:rPr lang="en" sz="1600"/>
              <a:t>Works great with CMake and Autoconf builds</a:t>
            </a:r>
            <a:endParaRPr sz="1600"/>
          </a:p>
          <a:p>
            <a:pPr lvl="1">
              <a:spcBef>
                <a:spcPts val="0"/>
              </a:spcBef>
            </a:pPr>
            <a:r>
              <a:rPr lang="en"/>
              <a:t>Clang </a:t>
            </a:r>
            <a:r>
              <a:rPr lang="en" u="sng">
                <a:solidFill>
                  <a:schemeClr val="hlink"/>
                </a:solidFill>
                <a:hlinkClick r:id="rId3"/>
              </a:rPr>
              <a:t>static analyzer</a:t>
            </a:r>
            <a:r>
              <a:rPr lang="en"/>
              <a:t> component: </a:t>
            </a:r>
            <a:r>
              <a:rPr lang="en" i="1"/>
              <a:t>extensible </a:t>
            </a:r>
            <a:r>
              <a:rPr lang="en"/>
              <a:t>analysis framework for bug finding</a:t>
            </a:r>
            <a:endParaRPr/>
          </a:p>
          <a:p>
            <a:pPr lvl="2" indent="-406298">
              <a:spcBef>
                <a:spcPts val="0"/>
              </a:spcBef>
              <a:buSzPts val="1200"/>
            </a:pPr>
            <a:r>
              <a:rPr lang="en" sz="1600"/>
              <a:t>Can do more complex analyses (path-sensitive, inter-procedural analysis based on a symbolic execution technique)</a:t>
            </a:r>
            <a:endParaRPr sz="1600"/>
          </a:p>
          <a:p>
            <a:pPr lvl="2" indent="-406298">
              <a:spcBef>
                <a:spcPts val="0"/>
              </a:spcBef>
              <a:buSzPts val="1200"/>
            </a:pPr>
            <a:r>
              <a:rPr lang="en" sz="1600"/>
              <a:t>Requires more compiler knowledge to extend</a:t>
            </a:r>
            <a:endParaRPr sz="1600"/>
          </a:p>
          <a:p>
            <a:pPr lvl="1">
              <a:spcBef>
                <a:spcPts val="0"/>
              </a:spcBef>
            </a:pPr>
            <a:r>
              <a:rPr lang="en" u="sng">
                <a:solidFill>
                  <a:schemeClr val="hlink"/>
                </a:solidFill>
                <a:hlinkClick r:id="rId4"/>
              </a:rPr>
              <a:t>Clang-tidy</a:t>
            </a:r>
            <a:r>
              <a:rPr lang="en"/>
              <a:t>: </a:t>
            </a:r>
            <a:r>
              <a:rPr lang="en" i="1"/>
              <a:t>extensible</a:t>
            </a:r>
            <a:r>
              <a:rPr lang="en"/>
              <a:t> (libTooling-based) framework for diagnosing typical programming errors or style issues </a:t>
            </a:r>
            <a:endParaRPr/>
          </a:p>
          <a:p>
            <a:pPr lvl="2" indent="-406298">
              <a:spcBef>
                <a:spcPts val="0"/>
              </a:spcBef>
              <a:buSzPts val="1200"/>
            </a:pPr>
            <a:r>
              <a:rPr lang="en" sz="1600"/>
              <a:t>Checking and enforcing of simple coding conventions</a:t>
            </a:r>
            <a:endParaRPr sz="1600"/>
          </a:p>
          <a:p>
            <a:pPr lvl="2" indent="-406298">
              <a:spcBef>
                <a:spcPts val="0"/>
              </a:spcBef>
              <a:buSzPts val="1200"/>
            </a:pPr>
            <a:r>
              <a:rPr lang="en" sz="1600"/>
              <a:t>Modular, provides API for implementing new checks</a:t>
            </a:r>
            <a:endParaRPr sz="1600"/>
          </a:p>
          <a:p>
            <a:pPr lvl="2" indent="-406298">
              <a:spcBef>
                <a:spcPts val="0"/>
              </a:spcBef>
              <a:buSzPts val="1200"/>
            </a:pPr>
            <a:r>
              <a:rPr lang="en" sz="1600"/>
              <a:t>Relatively easy to integrate into Cmake</a:t>
            </a:r>
            <a:endParaRPr sz="1600"/>
          </a:p>
          <a:p>
            <a:pPr>
              <a:spcBef>
                <a:spcPts val="0"/>
              </a:spcBef>
            </a:pPr>
            <a:r>
              <a:rPr lang="en"/>
              <a:t>Fortran</a:t>
            </a:r>
            <a:endParaRPr/>
          </a:p>
          <a:p>
            <a:pPr lvl="1">
              <a:spcBef>
                <a:spcPts val="0"/>
              </a:spcBef>
            </a:pPr>
            <a:r>
              <a:rPr lang="en"/>
              <a:t>Flang (compiler front-end to LLVM)</a:t>
            </a:r>
            <a:endParaRPr/>
          </a:p>
          <a:p>
            <a:pPr lvl="1">
              <a:spcBef>
                <a:spcPts val="0"/>
              </a:spcBef>
            </a:pPr>
            <a:r>
              <a:rPr lang="en"/>
              <a:t>Fortran-linter (limited)</a:t>
            </a:r>
            <a:endParaRPr/>
          </a:p>
          <a:p>
            <a:pPr indent="0">
              <a:buNone/>
            </a:pPr>
            <a:endParaRPr/>
          </a:p>
          <a:p>
            <a:pPr indent="0">
              <a:buNone/>
            </a:pPr>
            <a:endParaRPr/>
          </a:p>
        </p:txBody>
      </p:sp>
      <p:pic>
        <p:nvPicPr>
          <p:cNvPr id="431" name="Google Shape;431;p44"/>
          <p:cNvPicPr preferRelativeResize="0"/>
          <p:nvPr/>
        </p:nvPicPr>
        <p:blipFill>
          <a:blip r:embed="rId5">
            <a:alphaModFix/>
          </a:blip>
          <a:stretch>
            <a:fillRect/>
          </a:stretch>
        </p:blipFill>
        <p:spPr>
          <a:xfrm>
            <a:off x="7881579" y="861418"/>
            <a:ext cx="4215303" cy="544528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Example development workflow that considers code quality</a:t>
            </a:r>
            <a:endParaRPr/>
          </a:p>
        </p:txBody>
      </p:sp>
      <p:sp>
        <p:nvSpPr>
          <p:cNvPr id="437" name="Google Shape;437;p45"/>
          <p:cNvSpPr txBox="1">
            <a:spLocks noGrp="1"/>
          </p:cNvSpPr>
          <p:nvPr>
            <p:ph type="body" idx="1"/>
          </p:nvPr>
        </p:nvSpPr>
        <p:spPr>
          <a:xfrm>
            <a:off x="415492" y="1277961"/>
            <a:ext cx="11357841" cy="526942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15000"/>
              </a:lnSpc>
              <a:spcBef>
                <a:spcPts val="0"/>
              </a:spcBef>
              <a:buClr>
                <a:schemeClr val="dk1"/>
              </a:buClr>
              <a:buSzPts val="1100"/>
              <a:buNone/>
            </a:pPr>
            <a:r>
              <a:rPr lang="en">
                <a:highlight>
                  <a:schemeClr val="lt1"/>
                </a:highlight>
              </a:rPr>
              <a:t>Example “make commit” workflow (easy in C/C++, and hopefully possible soon for Fortran):</a:t>
            </a:r>
            <a:endParaRPr>
              <a:highlight>
                <a:schemeClr val="lt1"/>
              </a:highlight>
            </a:endParaRPr>
          </a:p>
          <a:p>
            <a:pPr marL="897242" marR="186220" indent="-440157">
              <a:lnSpc>
                <a:spcPct val="115000"/>
              </a:lnSpc>
              <a:spcBef>
                <a:spcPts val="1333"/>
              </a:spcBef>
              <a:buClr>
                <a:schemeClr val="dk1"/>
              </a:buClr>
              <a:buSzPts val="1600"/>
              <a:buChar char="●"/>
            </a:pPr>
            <a:r>
              <a:rPr lang="en" sz="2133">
                <a:highlight>
                  <a:schemeClr val="lt1"/>
                </a:highlight>
              </a:rPr>
              <a:t>clang-format passes and reformats the code</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clang-tidy passes and enforces coding conventions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clang static analyzer compiles debug and production builds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solidFill>
                  <a:srgbClr val="007F00"/>
                </a:solidFill>
                <a:highlight>
                  <a:schemeClr val="lt1"/>
                </a:highlight>
              </a:rPr>
              <a:t>xSDK specific analysis</a:t>
            </a:r>
            <a:r>
              <a:rPr lang="en" sz="2133">
                <a:highlight>
                  <a:schemeClr val="lt1"/>
                </a:highlight>
              </a:rPr>
              <a:t> for debug and production build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debug/production builds get compiled and unit tests launched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 unit tests run under valgrind (check errors) </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with ASan/MSan/TSan gets compiled and unit test launched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with --coverage gets compiled and unit test launched against llvm-cov (write unit-test coverage stats)</a:t>
            </a:r>
            <a:endParaRPr sz="2133">
              <a:highlight>
                <a:schemeClr val="lt1"/>
              </a:highlight>
            </a:endParaRPr>
          </a:p>
          <a:p>
            <a:pPr marL="0" indent="0">
              <a:buNone/>
            </a:pPr>
            <a:endParaRPr sz="1866"/>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Our goals and approach</a:t>
            </a:r>
            <a:endParaRPr/>
          </a:p>
        </p:txBody>
      </p:sp>
      <p:sp>
        <p:nvSpPr>
          <p:cNvPr id="443" name="Google Shape;443;p46"/>
          <p:cNvSpPr txBox="1">
            <a:spLocks noGrp="1"/>
          </p:cNvSpPr>
          <p:nvPr>
            <p:ph type="body" idx="1"/>
          </p:nvPr>
        </p:nvSpPr>
        <p:spPr>
          <a:xfrm>
            <a:off x="367171" y="1013896"/>
            <a:ext cx="11369838" cy="5321014"/>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0"/>
              </a:spcBef>
              <a:spcAft>
                <a:spcPts val="0"/>
              </a:spcAft>
              <a:buClr>
                <a:schemeClr val="dk1"/>
              </a:buClr>
              <a:buSzPts val="1100"/>
              <a:buNone/>
            </a:pPr>
            <a:r>
              <a:rPr lang="en"/>
              <a:t>Make it easy(-ish) to define and apply static and dynamic program analysis techniques to identify quality-related problems in xSDK codes.</a:t>
            </a:r>
            <a:endParaRPr/>
          </a:p>
          <a:p>
            <a:pPr marL="0" indent="0">
              <a:lnSpc>
                <a:spcPct val="100000"/>
              </a:lnSpc>
              <a:spcBef>
                <a:spcPts val="0"/>
              </a:spcBef>
              <a:spcAft>
                <a:spcPts val="0"/>
              </a:spcAft>
              <a:buClr>
                <a:schemeClr val="dk1"/>
              </a:buClr>
              <a:buSzPts val="1100"/>
              <a:buNone/>
            </a:pPr>
            <a:endParaRPr/>
          </a:p>
          <a:p>
            <a:pPr marL="0" indent="0">
              <a:lnSpc>
                <a:spcPct val="100000"/>
              </a:lnSpc>
              <a:spcBef>
                <a:spcPts val="0"/>
              </a:spcBef>
              <a:spcAft>
                <a:spcPts val="0"/>
              </a:spcAft>
              <a:buClr>
                <a:schemeClr val="dk1"/>
              </a:buClr>
              <a:buSzPts val="1100"/>
              <a:buNone/>
            </a:pPr>
            <a:r>
              <a:rPr lang="en"/>
              <a:t>How? Two parts:</a:t>
            </a:r>
            <a:endParaRPr>
              <a:solidFill>
                <a:srgbClr val="007F00"/>
              </a:solidFill>
            </a:endParaRPr>
          </a:p>
          <a:p>
            <a:pPr marL="609448" indent="-457086">
              <a:lnSpc>
                <a:spcPct val="100000"/>
              </a:lnSpc>
              <a:spcBef>
                <a:spcPts val="0"/>
              </a:spcBef>
              <a:spcAft>
                <a:spcPts val="0"/>
              </a:spcAft>
              <a:buClr>
                <a:srgbClr val="007F00"/>
              </a:buClr>
              <a:buSzPts val="1800"/>
              <a:buAutoNum type="alphaUcPeriod"/>
            </a:pPr>
            <a:r>
              <a:rPr lang="en">
                <a:solidFill>
                  <a:srgbClr val="007F00"/>
                </a:solidFill>
              </a:rPr>
              <a:t>By integrating general </a:t>
            </a:r>
            <a:r>
              <a:rPr lang="en" b="1">
                <a:solidFill>
                  <a:srgbClr val="007F00"/>
                </a:solidFill>
              </a:rPr>
              <a:t>static</a:t>
            </a:r>
            <a:r>
              <a:rPr lang="en">
                <a:solidFill>
                  <a:srgbClr val="007F00"/>
                </a:solidFill>
              </a:rPr>
              <a:t> and </a:t>
            </a:r>
            <a:r>
              <a:rPr lang="en" b="1">
                <a:solidFill>
                  <a:srgbClr val="007F00"/>
                </a:solidFill>
              </a:rPr>
              <a:t>dynamic</a:t>
            </a:r>
            <a:r>
              <a:rPr lang="en">
                <a:solidFill>
                  <a:srgbClr val="007F00"/>
                </a:solidFill>
              </a:rPr>
              <a:t> program analyses into the xSDK development process: mainly through documentation and examples.</a:t>
            </a:r>
            <a:endParaRPr>
              <a:solidFill>
                <a:srgbClr val="007F00"/>
              </a:solidFill>
            </a:endParaRPr>
          </a:p>
          <a:p>
            <a:pPr marL="609448" indent="-457086">
              <a:lnSpc>
                <a:spcPct val="100000"/>
              </a:lnSpc>
              <a:spcBef>
                <a:spcPts val="0"/>
              </a:spcBef>
              <a:spcAft>
                <a:spcPts val="0"/>
              </a:spcAft>
              <a:buClr>
                <a:srgbClr val="007F00"/>
              </a:buClr>
              <a:buSzPts val="1800"/>
              <a:buAutoNum type="alphaUcPeriod"/>
            </a:pPr>
            <a:r>
              <a:rPr lang="en">
                <a:solidFill>
                  <a:srgbClr val="007F00"/>
                </a:solidFill>
              </a:rPr>
              <a:t>Creating easy interfaces to custom analyses, examples.</a:t>
            </a:r>
            <a:endParaRPr>
              <a:solidFill>
                <a:srgbClr val="007F00"/>
              </a:solidFill>
            </a:endParaRPr>
          </a:p>
          <a:p>
            <a:pPr marL="0" indent="0">
              <a:lnSpc>
                <a:spcPct val="100000"/>
              </a:lnSpc>
              <a:spcBef>
                <a:spcPts val="0"/>
              </a:spcBef>
              <a:spcAft>
                <a:spcPts val="0"/>
              </a:spcAft>
              <a:buClr>
                <a:schemeClr val="dk1"/>
              </a:buClr>
              <a:buSzPts val="1100"/>
              <a:buNone/>
            </a:pPr>
            <a:endParaRPr/>
          </a:p>
          <a:p>
            <a:pPr marL="0" indent="0">
              <a:lnSpc>
                <a:spcPct val="100000"/>
              </a:lnSpc>
              <a:spcBef>
                <a:spcPts val="0"/>
              </a:spcBef>
              <a:spcAft>
                <a:spcPts val="0"/>
              </a:spcAft>
              <a:buClr>
                <a:schemeClr val="dk1"/>
              </a:buClr>
              <a:buSzPts val="1100"/>
              <a:buNone/>
            </a:pPr>
            <a:r>
              <a:rPr lang="en"/>
              <a:t>Why?</a:t>
            </a:r>
            <a:endParaRPr/>
          </a:p>
          <a:p>
            <a:pPr marL="609448" indent="-457086">
              <a:lnSpc>
                <a:spcPct val="100000"/>
              </a:lnSpc>
              <a:spcBef>
                <a:spcPts val="0"/>
              </a:spcBef>
              <a:spcAft>
                <a:spcPts val="0"/>
              </a:spcAft>
              <a:buSzPts val="1800"/>
              <a:buChar char="➢"/>
            </a:pPr>
            <a:r>
              <a:rPr lang="en"/>
              <a:t>Abstraction</a:t>
            </a:r>
            <a:endParaRPr/>
          </a:p>
          <a:p>
            <a:pPr marL="1218895" lvl="1" indent="-431692">
              <a:lnSpc>
                <a:spcPct val="100000"/>
              </a:lnSpc>
              <a:spcBef>
                <a:spcPts val="0"/>
              </a:spcBef>
              <a:spcAft>
                <a:spcPts val="0"/>
              </a:spcAft>
              <a:buSzPts val="1500"/>
              <a:buChar char="●"/>
            </a:pPr>
            <a:r>
              <a:rPr lang="en"/>
              <a:t>Elide details of a specific implementation.</a:t>
            </a:r>
            <a:endParaRPr/>
          </a:p>
          <a:p>
            <a:pPr marL="1218895" lvl="1" indent="-431692">
              <a:lnSpc>
                <a:spcPct val="100000"/>
              </a:lnSpc>
              <a:spcBef>
                <a:spcPts val="0"/>
              </a:spcBef>
              <a:spcAft>
                <a:spcPts val="0"/>
              </a:spcAft>
              <a:buSzPts val="1500"/>
              <a:buChar char="●"/>
            </a:pPr>
            <a:r>
              <a:rPr lang="en"/>
              <a:t>Capture semantically relevant details; ignore the rest.</a:t>
            </a:r>
            <a:endParaRPr/>
          </a:p>
          <a:p>
            <a:pPr marL="609448" indent="-457086">
              <a:lnSpc>
                <a:spcPct val="100000"/>
              </a:lnSpc>
              <a:spcBef>
                <a:spcPts val="0"/>
              </a:spcBef>
              <a:spcAft>
                <a:spcPts val="0"/>
              </a:spcAft>
              <a:buSzPts val="1800"/>
              <a:buChar char="➢"/>
            </a:pPr>
            <a:r>
              <a:rPr lang="en"/>
              <a:t>Programs as data</a:t>
            </a:r>
            <a:endParaRPr/>
          </a:p>
          <a:p>
            <a:pPr marL="1218895" lvl="1" indent="-431692">
              <a:lnSpc>
                <a:spcPct val="100000"/>
              </a:lnSpc>
              <a:spcBef>
                <a:spcPts val="0"/>
              </a:spcBef>
              <a:spcAft>
                <a:spcPts val="0"/>
              </a:spcAft>
              <a:buSzPts val="1500"/>
              <a:buChar char="●"/>
            </a:pPr>
            <a:r>
              <a:rPr lang="en"/>
              <a:t>Programs are just trees/graphs!</a:t>
            </a:r>
            <a:endParaRPr/>
          </a:p>
          <a:p>
            <a:pPr marL="1218895" lvl="1" indent="-431692">
              <a:lnSpc>
                <a:spcPct val="100000"/>
              </a:lnSpc>
              <a:spcBef>
                <a:spcPts val="0"/>
              </a:spcBef>
              <a:spcAft>
                <a:spcPts val="0"/>
              </a:spcAft>
              <a:buSzPts val="1500"/>
              <a:buChar char="●"/>
            </a:pPr>
            <a:r>
              <a:rPr lang="en"/>
              <a:t>…and we have lots of ways to analyze trees/graphs</a:t>
            </a:r>
            <a:endParaRPr/>
          </a:p>
          <a:p>
            <a:pPr marL="0" indent="0">
              <a:spcBef>
                <a:spcPts val="1333"/>
              </a:spcBef>
              <a:spcAft>
                <a:spcPts val="0"/>
              </a:spcAft>
              <a:buClr>
                <a:schemeClr val="dk1"/>
              </a:buClr>
              <a:buSzPts val="1100"/>
              <a:buNone/>
            </a:pPr>
            <a:endParaRPr/>
          </a:p>
          <a:p>
            <a:pPr marL="0" indent="0">
              <a:spcBef>
                <a:spcPts val="1333"/>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Static program analysis is...</a:t>
            </a:r>
            <a:endParaRPr/>
          </a:p>
        </p:txBody>
      </p:sp>
      <p:sp>
        <p:nvSpPr>
          <p:cNvPr id="449" name="Google Shape;449;p47"/>
          <p:cNvSpPr txBox="1">
            <a:spLocks noGrp="1"/>
          </p:cNvSpPr>
          <p:nvPr>
            <p:ph type="body" idx="1"/>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buClr>
                <a:schemeClr val="dk1"/>
              </a:buClr>
              <a:buSzPts val="1100"/>
              <a:buNone/>
            </a:pPr>
            <a:r>
              <a:rPr lang="en" sz="4799" b="1"/>
              <a:t>Systematic</a:t>
            </a:r>
            <a:r>
              <a:rPr lang="en" sz="4799"/>
              <a:t> examination of an </a:t>
            </a:r>
            <a:r>
              <a:rPr lang="en" sz="4799" b="1"/>
              <a:t>abstraction</a:t>
            </a:r>
            <a:r>
              <a:rPr lang="en" sz="4799"/>
              <a:t> of program </a:t>
            </a:r>
            <a:r>
              <a:rPr lang="en" sz="4799" b="1"/>
              <a:t>state space.</a:t>
            </a:r>
            <a:endParaRPr sz="4799" b="1"/>
          </a:p>
          <a:p>
            <a:pPr marL="0" indent="0">
              <a:buNone/>
            </a:pPr>
            <a:endParaRPr/>
          </a:p>
        </p:txBody>
      </p:sp>
      <p:sp>
        <p:nvSpPr>
          <p:cNvPr id="450" name="Google Shape;450;p47"/>
          <p:cNvSpPr/>
          <p:nvPr/>
        </p:nvSpPr>
        <p:spPr>
          <a:xfrm>
            <a:off x="353274" y="1200081"/>
            <a:ext cx="3076399" cy="1148101"/>
          </a:xfrm>
          <a:prstGeom prst="wedgeRoundRectCallout">
            <a:avLst>
              <a:gd name="adj1" fmla="val 34218"/>
              <a:gd name="adj2" fmla="val 104551"/>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Ensure everything is checked the same way.</a:t>
            </a:r>
            <a:endParaRPr sz="2266">
              <a:solidFill>
                <a:schemeClr val="lt1"/>
              </a:solidFill>
            </a:endParaRPr>
          </a:p>
        </p:txBody>
      </p:sp>
      <p:sp>
        <p:nvSpPr>
          <p:cNvPr id="451" name="Google Shape;451;p47"/>
          <p:cNvSpPr/>
          <p:nvPr/>
        </p:nvSpPr>
        <p:spPr>
          <a:xfrm>
            <a:off x="1851850" y="5080270"/>
            <a:ext cx="3076399" cy="1148101"/>
          </a:xfrm>
          <a:prstGeom prst="wedgeRoundRectCallout">
            <a:avLst>
              <a:gd name="adj1" fmla="val -13537"/>
              <a:gd name="adj2" fmla="val -11288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Only track “important” things...</a:t>
            </a:r>
            <a:endParaRPr sz="2266">
              <a:solidFill>
                <a:schemeClr val="lt1"/>
              </a:solidFill>
            </a:endParaRPr>
          </a:p>
        </p:txBody>
      </p:sp>
      <p:sp>
        <p:nvSpPr>
          <p:cNvPr id="452" name="Google Shape;452;p47"/>
          <p:cNvSpPr/>
          <p:nvPr/>
        </p:nvSpPr>
        <p:spPr>
          <a:xfrm>
            <a:off x="7369213" y="5080270"/>
            <a:ext cx="3076399" cy="1148101"/>
          </a:xfrm>
          <a:prstGeom prst="wedgeRoundRectCallout">
            <a:avLst>
              <a:gd name="adj1" fmla="val 11920"/>
              <a:gd name="adj2" fmla="val -98784"/>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all possible executions.</a:t>
            </a:r>
            <a:endParaRPr sz="2266">
              <a:solidFill>
                <a:schemeClr val="lt1"/>
              </a:solidFill>
            </a:endParaRPr>
          </a:p>
        </p:txBody>
      </p:sp>
      <p:sp>
        <p:nvSpPr>
          <p:cNvPr id="453" name="Google Shape;453;p47"/>
          <p:cNvSpPr txBox="1"/>
          <p:nvPr/>
        </p:nvSpPr>
        <p:spPr>
          <a:xfrm>
            <a:off x="7759112" y="1229774"/>
            <a:ext cx="3386718" cy="1077113"/>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clang-tidy</a:t>
            </a:r>
            <a:endParaRPr/>
          </a:p>
          <a:p>
            <a:pPr marL="609448" indent="-423228">
              <a:spcBef>
                <a:spcPts val="0"/>
              </a:spcBef>
              <a:spcAft>
                <a:spcPts val="0"/>
              </a:spcAft>
              <a:buSzPts val="1400"/>
              <a:buChar char="●"/>
            </a:pPr>
            <a:r>
              <a:rPr lang="en"/>
              <a:t>Clang static analyzer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Dynamic program analysis is...</a:t>
            </a:r>
            <a:endParaRPr/>
          </a:p>
        </p:txBody>
      </p:sp>
      <p:sp>
        <p:nvSpPr>
          <p:cNvPr id="459" name="Google Shape;459;p48"/>
          <p:cNvSpPr txBox="1">
            <a:spLocks noGrp="1"/>
          </p:cNvSpPr>
          <p:nvPr>
            <p:ph type="body" idx="4294967295"/>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spcAft>
                <a:spcPts val="0"/>
              </a:spcAft>
              <a:buClr>
                <a:schemeClr val="dk1"/>
              </a:buClr>
              <a:buSzPts val="1100"/>
              <a:buNone/>
            </a:pPr>
            <a:r>
              <a:rPr lang="en" sz="4799" b="1"/>
              <a:t>Partial</a:t>
            </a:r>
            <a:r>
              <a:rPr lang="en" sz="4799"/>
              <a:t> examination of an </a:t>
            </a:r>
            <a:r>
              <a:rPr lang="en" sz="4799" b="1"/>
              <a:t>abstraction</a:t>
            </a:r>
            <a:r>
              <a:rPr lang="en" sz="4799"/>
              <a:t> of a </a:t>
            </a:r>
            <a:r>
              <a:rPr lang="en" sz="4799" b="1">
                <a:solidFill>
                  <a:srgbClr val="FF0000"/>
                </a:solidFill>
              </a:rPr>
              <a:t>single</a:t>
            </a:r>
            <a:r>
              <a:rPr lang="en" sz="4799"/>
              <a:t> execution path at </a:t>
            </a:r>
            <a:r>
              <a:rPr lang="en" sz="4799" b="1">
                <a:solidFill>
                  <a:srgbClr val="FF0000"/>
                </a:solidFill>
              </a:rPr>
              <a:t>runtime</a:t>
            </a:r>
            <a:r>
              <a:rPr lang="en" sz="4799" b="1"/>
              <a:t>.</a:t>
            </a:r>
            <a:endParaRPr sz="4799" b="1"/>
          </a:p>
          <a:p>
            <a:pPr marL="0" indent="0">
              <a:spcBef>
                <a:spcPts val="1466"/>
              </a:spcBef>
              <a:spcAft>
                <a:spcPts val="0"/>
              </a:spcAft>
              <a:buNone/>
            </a:pPr>
            <a:endParaRPr/>
          </a:p>
        </p:txBody>
      </p:sp>
      <p:sp>
        <p:nvSpPr>
          <p:cNvPr id="460" name="Google Shape;460;p48"/>
          <p:cNvSpPr/>
          <p:nvPr/>
        </p:nvSpPr>
        <p:spPr>
          <a:xfrm>
            <a:off x="8325397" y="4880189"/>
            <a:ext cx="3076399" cy="1148101"/>
          </a:xfrm>
          <a:prstGeom prst="wedgeRoundRectCallout">
            <a:avLst>
              <a:gd name="adj1" fmla="val -21030"/>
              <a:gd name="adj2" fmla="val -8791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specific executions; can miss errors.</a:t>
            </a:r>
            <a:endParaRPr sz="2266">
              <a:solidFill>
                <a:schemeClr val="lt1"/>
              </a:solidFill>
            </a:endParaRPr>
          </a:p>
        </p:txBody>
      </p:sp>
      <p:sp>
        <p:nvSpPr>
          <p:cNvPr id="461" name="Google Shape;461;p48"/>
          <p:cNvSpPr/>
          <p:nvPr/>
        </p:nvSpPr>
        <p:spPr>
          <a:xfrm>
            <a:off x="84711" y="5080270"/>
            <a:ext cx="3076399" cy="1148101"/>
          </a:xfrm>
          <a:prstGeom prst="wedgeRoundRectCallout">
            <a:avLst>
              <a:gd name="adj1" fmla="val 54077"/>
              <a:gd name="adj2" fmla="val -102853"/>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Can capture information not available statically.</a:t>
            </a:r>
            <a:endParaRPr sz="2266">
              <a:solidFill>
                <a:schemeClr val="lt1"/>
              </a:solidFill>
            </a:endParaRPr>
          </a:p>
        </p:txBody>
      </p:sp>
      <p:sp>
        <p:nvSpPr>
          <p:cNvPr id="462" name="Google Shape;462;p48"/>
          <p:cNvSpPr/>
          <p:nvPr/>
        </p:nvSpPr>
        <p:spPr>
          <a:xfrm>
            <a:off x="1202353" y="1701316"/>
            <a:ext cx="3541877" cy="773399"/>
          </a:xfrm>
          <a:prstGeom prst="wedgeRoundRectCallout">
            <a:avLst>
              <a:gd name="adj1" fmla="val -24055"/>
              <a:gd name="adj2" fmla="val 96919"/>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Instrumented code only.</a:t>
            </a:r>
            <a:endParaRPr sz="2266">
              <a:solidFill>
                <a:schemeClr val="lt1"/>
              </a:solidFill>
            </a:endParaRPr>
          </a:p>
        </p:txBody>
      </p:sp>
      <p:sp>
        <p:nvSpPr>
          <p:cNvPr id="463" name="Google Shape;463;p48"/>
          <p:cNvSpPr txBox="1"/>
          <p:nvPr/>
        </p:nvSpPr>
        <p:spPr>
          <a:xfrm>
            <a:off x="7759111" y="1229773"/>
            <a:ext cx="2877251" cy="1354112"/>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Valgrind </a:t>
            </a:r>
            <a:endParaRPr/>
          </a:p>
          <a:p>
            <a:pPr marL="609448" indent="-423228">
              <a:spcBef>
                <a:spcPts val="0"/>
              </a:spcBef>
              <a:spcAft>
                <a:spcPts val="0"/>
              </a:spcAft>
              <a:buSzPts val="1400"/>
              <a:buChar char="●"/>
            </a:pPr>
            <a:r>
              <a:rPr lang="en"/>
              <a:t>Clang/LLVM sanitizers (better!)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a:p>
            <a:pPr>
              <a:spcBef>
                <a:spcPts val="0"/>
              </a:spcBef>
              <a:spcAft>
                <a:spcPts val="0"/>
              </a:spcAft>
            </a:pPr>
            <a:r>
              <a:rPr lang="en" sz="1733"/>
              <a:t>(Am I just making things up?)</a:t>
            </a:r>
            <a:endParaRPr sz="1733"/>
          </a:p>
        </p:txBody>
      </p:sp>
      <p:pic>
        <p:nvPicPr>
          <p:cNvPr id="79" name="Google Shape;79;p13"/>
          <p:cNvPicPr preferRelativeResize="0"/>
          <p:nvPr/>
        </p:nvPicPr>
        <p:blipFill>
          <a:blip r:embed="rId3">
            <a:alphaModFix/>
          </a:blip>
          <a:stretch>
            <a:fillRect/>
          </a:stretch>
        </p:blipFill>
        <p:spPr>
          <a:xfrm>
            <a:off x="203147" y="1224855"/>
            <a:ext cx="8369013" cy="5124387"/>
          </a:xfrm>
          <a:prstGeom prst="rect">
            <a:avLst/>
          </a:prstGeom>
          <a:noFill/>
          <a:ln>
            <a:noFill/>
          </a:ln>
        </p:spPr>
      </p:pic>
      <p:sp>
        <p:nvSpPr>
          <p:cNvPr id="80" name="Google Shape;80;p13"/>
          <p:cNvSpPr txBox="1"/>
          <p:nvPr/>
        </p:nvSpPr>
        <p:spPr>
          <a:xfrm>
            <a:off x="4531553" y="56346"/>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sp>
        <p:nvSpPr>
          <p:cNvPr id="81" name="Google Shape;81;p13"/>
          <p:cNvSpPr/>
          <p:nvPr/>
        </p:nvSpPr>
        <p:spPr>
          <a:xfrm>
            <a:off x="2265776" y="2762807"/>
            <a:ext cx="6400333" cy="115970"/>
          </a:xfrm>
          <a:prstGeom prst="rect">
            <a:avLst/>
          </a:prstGeom>
          <a:solidFill>
            <a:srgbClr val="FFFF00">
              <a:alpha val="4916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82" name="Google Shape;82;p13"/>
          <p:cNvPicPr preferRelativeResize="0"/>
          <p:nvPr/>
        </p:nvPicPr>
        <p:blipFill>
          <a:blip r:embed="rId4">
            <a:alphaModFix/>
          </a:blip>
          <a:stretch>
            <a:fillRect/>
          </a:stretch>
        </p:blipFill>
        <p:spPr>
          <a:xfrm>
            <a:off x="2785074" y="2962421"/>
            <a:ext cx="24328729" cy="403895"/>
          </a:xfrm>
          <a:prstGeom prst="rect">
            <a:avLst/>
          </a:prstGeom>
          <a:noFill/>
          <a:ln>
            <a:noFill/>
          </a:ln>
        </p:spPr>
      </p:pic>
      <p:sp>
        <p:nvSpPr>
          <p:cNvPr id="83" name="Google Shape;83;p13"/>
          <p:cNvSpPr txBox="1"/>
          <p:nvPr/>
        </p:nvSpPr>
        <p:spPr>
          <a:xfrm>
            <a:off x="8947302" y="1123268"/>
            <a:ext cx="3241556" cy="1477222"/>
          </a:xfrm>
          <a:prstGeom prst="rect">
            <a:avLst/>
          </a:prstGeom>
          <a:solidFill>
            <a:srgbClr val="CFE2F3"/>
          </a:solidFill>
          <a:ln>
            <a:noFill/>
          </a:ln>
        </p:spPr>
        <p:txBody>
          <a:bodyPr spcFirstLastPara="1" wrap="square" lIns="121868" tIns="121868" rIns="121868" bIns="121868" anchor="t" anchorCtr="0">
            <a:spAutoFit/>
          </a:bodyPr>
          <a:lstStyle/>
          <a:p>
            <a:pPr>
              <a:spcBef>
                <a:spcPts val="0"/>
              </a:spcBef>
              <a:spcAft>
                <a:spcPts val="0"/>
              </a:spcAft>
            </a:pPr>
            <a:r>
              <a:rPr lang="en" sz="1600" b="1"/>
              <a:t>Top three (on average):</a:t>
            </a:r>
            <a:endParaRPr sz="1600" b="1"/>
          </a:p>
          <a:p>
            <a:pPr>
              <a:spcBef>
                <a:spcPts val="0"/>
              </a:spcBef>
              <a:spcAft>
                <a:spcPts val="0"/>
              </a:spcAft>
              <a:buClr>
                <a:schemeClr val="dk1"/>
              </a:buClr>
              <a:buSzPts val="1100"/>
            </a:pPr>
            <a:r>
              <a:rPr lang="en" sz="1600"/>
              <a:t>• Job enthusiasm (F1)</a:t>
            </a:r>
            <a:endParaRPr sz="1600"/>
          </a:p>
          <a:p>
            <a:pPr>
              <a:spcBef>
                <a:spcPts val="0"/>
              </a:spcBef>
              <a:spcAft>
                <a:spcPts val="0"/>
              </a:spcAft>
              <a:buClr>
                <a:schemeClr val="dk1"/>
              </a:buClr>
              <a:buSzPts val="1100"/>
            </a:pPr>
            <a:r>
              <a:rPr lang="en" sz="1600"/>
              <a:t>• Peer support for new ideas (F2)</a:t>
            </a:r>
            <a:endParaRPr sz="1600"/>
          </a:p>
          <a:p>
            <a:pPr>
              <a:spcBef>
                <a:spcPts val="0"/>
              </a:spcBef>
              <a:spcAft>
                <a:spcPts val="0"/>
              </a:spcAft>
            </a:pPr>
            <a:r>
              <a:rPr lang="en" sz="1600"/>
              <a:t>• Useful feedback about job performance (F11)</a:t>
            </a:r>
            <a:endParaRPr sz="1600"/>
          </a:p>
        </p:txBody>
      </p:sp>
      <p:sp>
        <p:nvSpPr>
          <p:cNvPr id="84" name="Google Shape;84;p13"/>
          <p:cNvSpPr/>
          <p:nvPr/>
        </p:nvSpPr>
        <p:spPr>
          <a:xfrm>
            <a:off x="9972669" y="3937034"/>
            <a:ext cx="1537999" cy="992142"/>
          </a:xfrm>
          <a:prstGeom prst="wedgeRoundRectCallout">
            <a:avLst>
              <a:gd name="adj1" fmla="val -40321"/>
              <a:gd name="adj2" fmla="val -110009"/>
              <a:gd name="adj3" fmla="val 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buClr>
                <a:schemeClr val="dk1"/>
              </a:buClr>
              <a:buSzPts val="1100"/>
            </a:pPr>
            <a:r>
              <a:rPr lang="en" sz="1600" b="1">
                <a:solidFill>
                  <a:schemeClr val="dk1"/>
                </a:solidFill>
              </a:rPr>
              <a:t>Top  factor at Google!</a:t>
            </a:r>
            <a:endParaRPr sz="1600">
              <a:solidFill>
                <a:schemeClr val="dk1"/>
              </a:solidFill>
            </a:endParaRPr>
          </a:p>
        </p:txBody>
      </p:sp>
      <p:sp>
        <p:nvSpPr>
          <p:cNvPr id="85" name="Google Shape;85;p13"/>
          <p:cNvSpPr/>
          <p:nvPr/>
        </p:nvSpPr>
        <p:spPr>
          <a:xfrm>
            <a:off x="2771977" y="2969453"/>
            <a:ext cx="8968864" cy="412693"/>
          </a:xfrm>
          <a:prstGeom prst="rect">
            <a:avLst/>
          </a:prstGeom>
          <a:solidFill>
            <a:srgbClr val="FFFF00">
              <a:alpha val="30170"/>
            </a:srgbClr>
          </a:solidFill>
          <a:ln w="9525" cap="flat" cmpd="sng">
            <a:solidFill>
              <a:srgbClr val="45818E"/>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1000"/>
                                        <p:tgtEl>
                                          <p:spTgt spid="82"/>
                                        </p:tgtEl>
                                        <p:attrNameLst>
                                          <p:attrName>ppt_w</p:attrName>
                                        </p:attrNameLst>
                                      </p:cBhvr>
                                      <p:tavLst>
                                        <p:tav tm="0">
                                          <p:val>
                                            <p:strVal val="0"/>
                                          </p:val>
                                        </p:tav>
                                        <p:tav tm="100000">
                                          <p:val>
                                            <p:strVal val="#ppt_w"/>
                                          </p:val>
                                        </p:tav>
                                      </p:tavLst>
                                    </p:anim>
                                    <p:anim calcmode="lin" valueType="num">
                                      <p:cBhvr additive="base">
                                        <p:cTn id="26" dur="1000"/>
                                        <p:tgtEl>
                                          <p:spTgt spid="82"/>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par>
                                <p:cTn id="31" presetID="2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1000"/>
                                        <p:tgtEl>
                                          <p:spTgt spid="85"/>
                                        </p:tgtEl>
                                        <p:attrNameLst>
                                          <p:attrName>ppt_w</p:attrName>
                                        </p:attrNameLst>
                                      </p:cBhvr>
                                      <p:tavLst>
                                        <p:tav tm="0">
                                          <p:val>
                                            <p:strVal val="0"/>
                                          </p:val>
                                        </p:tav>
                                        <p:tav tm="100000">
                                          <p:val>
                                            <p:strVal val="#ppt_w"/>
                                          </p:val>
                                        </p:tav>
                                      </p:tavLst>
                                    </p:anim>
                                    <p:anim calcmode="lin" valueType="num">
                                      <p:cBhvr additive="base">
                                        <p:cTn id="34" dur="1000"/>
                                        <p:tgtEl>
                                          <p:spTgt spid="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a:t>
            </a:r>
            <a:endParaRPr/>
          </a:p>
        </p:txBody>
      </p:sp>
      <p:sp>
        <p:nvSpPr>
          <p:cNvPr id="469" name="Google Shape;469;p49"/>
          <p:cNvSpPr txBox="1">
            <a:spLocks noGrp="1"/>
          </p:cNvSpPr>
          <p:nvPr>
            <p:ph type="body" idx="1"/>
          </p:nvPr>
        </p:nvSpPr>
        <p:spPr>
          <a:xfrm>
            <a:off x="415492" y="964042"/>
            <a:ext cx="11357841" cy="533541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r>
              <a:rPr lang="en" b="1">
                <a:solidFill>
                  <a:srgbClr val="0E65F0"/>
                </a:solidFill>
              </a:rPr>
              <a:t>C/C++</a:t>
            </a:r>
            <a:r>
              <a:rPr lang="en"/>
              <a:t>: </a:t>
            </a:r>
            <a:endParaRPr/>
          </a:p>
          <a:p>
            <a:pPr lvl="1">
              <a:spcBef>
                <a:spcPts val="0"/>
              </a:spcBef>
            </a:pPr>
            <a:r>
              <a:rPr lang="en"/>
              <a:t>Static: Clang Static Analyzer (Clang CFG-based) and clang-tidy interfaces (Matcher-based)</a:t>
            </a:r>
            <a:endParaRPr/>
          </a:p>
          <a:p>
            <a:pPr lvl="2">
              <a:spcBef>
                <a:spcPts val="0"/>
              </a:spcBef>
            </a:pPr>
            <a:r>
              <a:rPr lang="en"/>
              <a:t>Integrate existing checks into library and application builds</a:t>
            </a:r>
            <a:endParaRPr/>
          </a:p>
          <a:p>
            <a:pPr lvl="2">
              <a:spcBef>
                <a:spcPts val="0"/>
              </a:spcBef>
            </a:pPr>
            <a:r>
              <a:rPr lang="en"/>
              <a:t>Implement custom checkers based on coding policies (when available)</a:t>
            </a:r>
            <a:endParaRPr/>
          </a:p>
          <a:p>
            <a:pPr lvl="2">
              <a:spcBef>
                <a:spcPts val="0"/>
              </a:spcBef>
            </a:pPr>
            <a:r>
              <a:rPr lang="en"/>
              <a:t>Produce even higher-level APIs to enable developers to extend checks</a:t>
            </a:r>
            <a:endParaRPr/>
          </a:p>
          <a:p>
            <a:pPr lvl="2">
              <a:spcBef>
                <a:spcPts val="0"/>
              </a:spcBef>
            </a:pPr>
            <a:r>
              <a:rPr lang="en"/>
              <a:t>Check run during package </a:t>
            </a:r>
            <a:r>
              <a:rPr lang="en" i="1">
                <a:solidFill>
                  <a:srgbClr val="FF0000"/>
                </a:solidFill>
              </a:rPr>
              <a:t>builds</a:t>
            </a:r>
            <a:r>
              <a:rPr lang="en">
                <a:solidFill>
                  <a:srgbClr val="FF0000"/>
                </a:solidFill>
              </a:rPr>
              <a:t> </a:t>
            </a:r>
            <a:endParaRPr/>
          </a:p>
          <a:p>
            <a:pPr lvl="2">
              <a:spcBef>
                <a:spcPts val="0"/>
              </a:spcBef>
            </a:pPr>
            <a:r>
              <a:rPr lang="en"/>
              <a:t>Questions/challenges:</a:t>
            </a:r>
            <a:endParaRPr/>
          </a:p>
          <a:p>
            <a:pPr lvl="3">
              <a:spcBef>
                <a:spcPts val="0"/>
              </a:spcBef>
            </a:pPr>
            <a:r>
              <a:rPr lang="en"/>
              <a:t>How to deal with non-CMake builds? Spack support?</a:t>
            </a:r>
            <a:endParaRPr/>
          </a:p>
          <a:p>
            <a:pPr lvl="3">
              <a:spcBef>
                <a:spcPts val="0"/>
              </a:spcBef>
            </a:pPr>
            <a:r>
              <a:rPr lang="en"/>
              <a:t>Output formats? (readable, understandable, actionable)</a:t>
            </a:r>
            <a:endParaRPr/>
          </a:p>
          <a:p>
            <a:pPr lvl="3">
              <a:spcBef>
                <a:spcPts val="0"/>
              </a:spcBef>
            </a:pPr>
            <a:r>
              <a:rPr lang="en"/>
              <a:t>Minimize false positives</a:t>
            </a:r>
            <a:endParaRPr/>
          </a:p>
          <a:p>
            <a:pPr lvl="1">
              <a:spcBef>
                <a:spcPts val="0"/>
              </a:spcBef>
            </a:pPr>
            <a:r>
              <a:rPr lang="en"/>
              <a:t>Dynamic: Python interfaces to the Clang sanitizer API </a:t>
            </a:r>
            <a:endParaRPr/>
          </a:p>
          <a:p>
            <a:pPr lvl="2">
              <a:spcBef>
                <a:spcPts val="0"/>
              </a:spcBef>
            </a:pPr>
            <a:r>
              <a:rPr lang="en"/>
              <a:t>Used in our current implementation of PETSc development rule checking</a:t>
            </a:r>
            <a:endParaRPr/>
          </a:p>
          <a:p>
            <a:pPr lvl="2">
              <a:spcBef>
                <a:spcPts val="0"/>
              </a:spcBef>
            </a:pPr>
            <a:r>
              <a:rPr lang="en"/>
              <a:t>Requires integration with build system and can be used during </a:t>
            </a:r>
            <a:r>
              <a:rPr lang="en" i="1">
                <a:solidFill>
                  <a:srgbClr val="FF0000"/>
                </a:solidFill>
              </a:rPr>
              <a:t>testing</a:t>
            </a:r>
            <a:endParaRPr i="1">
              <a:solidFill>
                <a:srgbClr val="FF0000"/>
              </a:solidFill>
            </a:endParaRPr>
          </a:p>
          <a:p>
            <a:pPr lvl="2">
              <a:spcBef>
                <a:spcPts val="0"/>
              </a:spcBef>
            </a:pPr>
            <a:r>
              <a:rPr lang="en"/>
              <a:t>Questions/challenges:</a:t>
            </a:r>
            <a:endParaRPr/>
          </a:p>
          <a:p>
            <a:pPr lvl="3">
              <a:spcBef>
                <a:spcPts val="0"/>
              </a:spcBef>
            </a:pPr>
            <a:r>
              <a:rPr lang="en"/>
              <a:t>How to minimize runtime overheads?</a:t>
            </a:r>
            <a:endParaRPr/>
          </a:p>
          <a:p>
            <a:pPr lvl="3">
              <a:spcBef>
                <a:spcPts val="0"/>
              </a:spcBef>
            </a:pPr>
            <a:r>
              <a:rPr lang="en"/>
              <a:t>Output formats for results? (readable, understandable, actionable)</a:t>
            </a:r>
            <a:endParaRPr/>
          </a:p>
          <a:p>
            <a:pPr marL="0" indent="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0"/>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(continued)</a:t>
            </a:r>
            <a:endParaRPr/>
          </a:p>
        </p:txBody>
      </p:sp>
      <p:sp>
        <p:nvSpPr>
          <p:cNvPr id="475" name="Google Shape;475;p50"/>
          <p:cNvSpPr txBox="1">
            <a:spLocks noGrp="1"/>
          </p:cNvSpPr>
          <p:nvPr>
            <p:ph type="body" idx="1"/>
          </p:nvPr>
        </p:nvSpPr>
        <p:spPr>
          <a:xfrm>
            <a:off x="415492" y="1277960"/>
            <a:ext cx="11357841" cy="495031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pPr indent="-440157">
              <a:buSzPts val="1600"/>
            </a:pPr>
            <a:r>
              <a:rPr lang="en" sz="2133" b="1">
                <a:solidFill>
                  <a:srgbClr val="0E65F0"/>
                </a:solidFill>
              </a:rPr>
              <a:t>Fortran</a:t>
            </a:r>
            <a:r>
              <a:rPr lang="en" sz="2133"/>
              <a:t>:</a:t>
            </a:r>
            <a:endParaRPr sz="2133"/>
          </a:p>
          <a:p>
            <a:pPr lvl="1" indent="-440157">
              <a:spcBef>
                <a:spcPts val="0"/>
              </a:spcBef>
              <a:buSzPts val="1600"/>
            </a:pPr>
            <a:r>
              <a:rPr lang="en" sz="2133"/>
              <a:t>Static: </a:t>
            </a:r>
            <a:r>
              <a:rPr lang="en" sz="2133" u="sng">
                <a:solidFill>
                  <a:schemeClr val="hlink"/>
                </a:solidFill>
                <a:hlinkClick r:id="rId3"/>
              </a:rPr>
              <a:t>https://pypi.org/project/fortran-linter/</a:t>
            </a:r>
            <a:r>
              <a:rPr lang="en" sz="2133"/>
              <a:t> (extrermely limited)</a:t>
            </a:r>
            <a:endParaRPr sz="2133"/>
          </a:p>
          <a:p>
            <a:pPr lvl="1" indent="-440157">
              <a:spcBef>
                <a:spcPts val="0"/>
              </a:spcBef>
              <a:buSzPts val="1600"/>
            </a:pPr>
            <a:r>
              <a:rPr lang="en" sz="2133"/>
              <a:t>Flang-based tools evolving (https://github.com/llvm/llvm-project/tree/main/flang)</a:t>
            </a:r>
            <a:endParaRPr sz="2133"/>
          </a:p>
          <a:p>
            <a:pPr lvl="1" indent="-440157">
              <a:spcBef>
                <a:spcPts val="0"/>
              </a:spcBef>
              <a:buSzPts val="1600"/>
            </a:pPr>
            <a:r>
              <a:rPr lang="en" sz="2133"/>
              <a:t>Dynamic: ?</a:t>
            </a:r>
            <a:endParaRPr sz="2133"/>
          </a:p>
        </p:txBody>
      </p:sp>
      <p:sp>
        <p:nvSpPr>
          <p:cNvPr id="476" name="Google Shape;476;p50"/>
          <p:cNvSpPr txBox="1"/>
          <p:nvPr/>
        </p:nvSpPr>
        <p:spPr>
          <a:xfrm>
            <a:off x="3858128" y="4352359"/>
            <a:ext cx="1971886" cy="69745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a:t>Yikes?</a:t>
            </a:r>
            <a:endParaRPr sz="2933"/>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Using scan-build with HYPRE</a:t>
            </a:r>
            <a:r>
              <a:rPr lang="en" baseline="30000"/>
              <a:t>1</a:t>
            </a:r>
            <a:endParaRPr baseline="30000"/>
          </a:p>
        </p:txBody>
      </p:sp>
      <p:pic>
        <p:nvPicPr>
          <p:cNvPr id="482" name="Google Shape;482;p51"/>
          <p:cNvPicPr preferRelativeResize="0"/>
          <p:nvPr/>
        </p:nvPicPr>
        <p:blipFill rotWithShape="1">
          <a:blip r:embed="rId3">
            <a:alphaModFix/>
          </a:blip>
          <a:srcRect t="8097" r="1438" b="2232"/>
          <a:stretch/>
        </p:blipFill>
        <p:spPr>
          <a:xfrm>
            <a:off x="3175240" y="1850412"/>
            <a:ext cx="9013587" cy="4594970"/>
          </a:xfrm>
          <a:prstGeom prst="rect">
            <a:avLst/>
          </a:prstGeom>
          <a:noFill/>
          <a:ln>
            <a:noFill/>
          </a:ln>
        </p:spPr>
      </p:pic>
      <p:sp>
        <p:nvSpPr>
          <p:cNvPr id="483" name="Google Shape;483;p51"/>
          <p:cNvSpPr txBox="1"/>
          <p:nvPr/>
        </p:nvSpPr>
        <p:spPr>
          <a:xfrm>
            <a:off x="365771" y="951846"/>
            <a:ext cx="4692778" cy="738559"/>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latin typeface="Consolas"/>
                <a:ea typeface="Consolas"/>
                <a:cs typeface="Consolas"/>
                <a:sym typeface="Consolas"/>
              </a:rPr>
              <a:t> cmake ..</a:t>
            </a:r>
            <a:endParaRPr sz="1600" b="1">
              <a:latin typeface="Consolas"/>
              <a:ea typeface="Consolas"/>
              <a:cs typeface="Consolas"/>
              <a:sym typeface="Consolas"/>
            </a:endParaRPr>
          </a:p>
          <a:p>
            <a:pPr>
              <a:spcBef>
                <a:spcPts val="0"/>
              </a:spcBef>
              <a:spcAft>
                <a:spcPts val="0"/>
              </a:spcAft>
              <a:buClr>
                <a:schemeClr val="dk1"/>
              </a:buClr>
              <a:buSzPts val="1100"/>
            </a:pPr>
            <a:r>
              <a:rPr lang="en" sz="1600">
                <a:solidFill>
                  <a:schemeClr val="dk1"/>
                </a:solidFill>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solidFill>
                  <a:schemeClr val="dk1"/>
                </a:solidFill>
                <a:latin typeface="Consolas"/>
                <a:ea typeface="Consolas"/>
                <a:cs typeface="Consolas"/>
                <a:sym typeface="Consolas"/>
              </a:rPr>
              <a:t> make</a:t>
            </a:r>
            <a:endParaRPr sz="1600" b="1">
              <a:latin typeface="Consolas"/>
              <a:ea typeface="Consolas"/>
              <a:cs typeface="Consolas"/>
              <a:sym typeface="Consolas"/>
            </a:endParaRPr>
          </a:p>
        </p:txBody>
      </p:sp>
      <p:sp>
        <p:nvSpPr>
          <p:cNvPr id="484" name="Google Shape;484;p51"/>
          <p:cNvSpPr/>
          <p:nvPr/>
        </p:nvSpPr>
        <p:spPr>
          <a:xfrm rot="5400000">
            <a:off x="5429948" y="1229773"/>
            <a:ext cx="514266" cy="460680"/>
          </a:xfrm>
          <a:prstGeom prst="bentArrow">
            <a:avLst>
              <a:gd name="adj1" fmla="val 25000"/>
              <a:gd name="adj2" fmla="val 25000"/>
              <a:gd name="adj3" fmla="val 25000"/>
              <a:gd name="adj4" fmla="val 43750"/>
            </a:avLst>
          </a:prstGeom>
          <a:solidFill>
            <a:srgbClr val="007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485" name="Google Shape;485;p51"/>
          <p:cNvSpPr txBox="1"/>
          <p:nvPr/>
        </p:nvSpPr>
        <p:spPr>
          <a:xfrm>
            <a:off x="365771" y="5747963"/>
            <a:ext cx="11547792" cy="54703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b="1" baseline="30000">
                <a:solidFill>
                  <a:schemeClr val="dk1"/>
                </a:solidFill>
              </a:rPr>
              <a:t>1</a:t>
            </a:r>
            <a:r>
              <a:rPr lang="en" u="sng">
                <a:solidFill>
                  <a:schemeClr val="hlink"/>
                </a:solidFill>
                <a:hlinkClick r:id="rId4"/>
              </a:rPr>
              <a:t>HYPRE: Scalable Linear Solvers and Multigrid Methods</a:t>
            </a:r>
            <a:r>
              <a:rPr lang="en"/>
              <a:t>. https://github.com/hypre-space/hypre </a:t>
            </a:r>
            <a:endParaRPr/>
          </a:p>
        </p:txBody>
      </p:sp>
      <p:cxnSp>
        <p:nvCxnSpPr>
          <p:cNvPr id="486" name="Google Shape;486;p51"/>
          <p:cNvCxnSpPr/>
          <p:nvPr/>
        </p:nvCxnSpPr>
        <p:spPr>
          <a:xfrm>
            <a:off x="487553" y="5791951"/>
            <a:ext cx="2563332" cy="519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2"/>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hypre (cont.)</a:t>
            </a:r>
            <a:endParaRPr/>
          </a:p>
        </p:txBody>
      </p:sp>
      <p:sp>
        <p:nvSpPr>
          <p:cNvPr id="492" name="Google Shape;492;p52"/>
          <p:cNvSpPr txBox="1"/>
          <p:nvPr/>
        </p:nvSpPr>
        <p:spPr>
          <a:xfrm>
            <a:off x="162624" y="1154993"/>
            <a:ext cx="7305697" cy="492337"/>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scan-view</a:t>
            </a:r>
            <a:r>
              <a:rPr lang="en" sz="1600" b="1">
                <a:latin typeface="Consolas"/>
                <a:ea typeface="Consolas"/>
                <a:cs typeface="Consolas"/>
                <a:sym typeface="Consolas"/>
              </a:rPr>
              <a:t> </a:t>
            </a:r>
            <a:r>
              <a:rPr lang="en" sz="1466" b="1">
                <a:solidFill>
                  <a:schemeClr val="dk1"/>
                </a:solidFill>
              </a:rPr>
              <a:t>/tmp/scan-build-2021-05-27-073157-25436-1</a:t>
            </a:r>
            <a:endParaRPr sz="1600" b="1">
              <a:latin typeface="Consolas"/>
              <a:ea typeface="Consolas"/>
              <a:cs typeface="Consolas"/>
              <a:sym typeface="Consolas"/>
            </a:endParaRPr>
          </a:p>
        </p:txBody>
      </p:sp>
      <p:pic>
        <p:nvPicPr>
          <p:cNvPr id="493" name="Google Shape;493;p52"/>
          <p:cNvPicPr preferRelativeResize="0"/>
          <p:nvPr/>
        </p:nvPicPr>
        <p:blipFill>
          <a:blip r:embed="rId3">
            <a:alphaModFix/>
          </a:blip>
          <a:stretch>
            <a:fillRect/>
          </a:stretch>
        </p:blipFill>
        <p:spPr>
          <a:xfrm>
            <a:off x="203147" y="1647265"/>
            <a:ext cx="5274611" cy="5006695"/>
          </a:xfrm>
          <a:prstGeom prst="rect">
            <a:avLst/>
          </a:prstGeom>
          <a:noFill/>
          <a:ln>
            <a:noFill/>
          </a:ln>
        </p:spPr>
      </p:pic>
      <p:pic>
        <p:nvPicPr>
          <p:cNvPr id="494" name="Google Shape;494;p52"/>
          <p:cNvPicPr preferRelativeResize="0"/>
          <p:nvPr/>
        </p:nvPicPr>
        <p:blipFill>
          <a:blip r:embed="rId4">
            <a:alphaModFix/>
          </a:blip>
          <a:stretch>
            <a:fillRect/>
          </a:stretch>
        </p:blipFill>
        <p:spPr>
          <a:xfrm>
            <a:off x="7169867" y="683082"/>
            <a:ext cx="5087575" cy="6572088"/>
          </a:xfrm>
          <a:prstGeom prst="rect">
            <a:avLst/>
          </a:prstGeom>
          <a:noFill/>
          <a:ln>
            <a:noFill/>
          </a:ln>
        </p:spPr>
      </p:pic>
      <p:sp>
        <p:nvSpPr>
          <p:cNvPr id="495" name="Google Shape;495;p52"/>
          <p:cNvSpPr/>
          <p:nvPr/>
        </p:nvSpPr>
        <p:spPr>
          <a:xfrm>
            <a:off x="5170420" y="3608120"/>
            <a:ext cx="2297801" cy="580649"/>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details</a:t>
            </a:r>
            <a:endParaRPr/>
          </a:p>
        </p:txBody>
      </p:sp>
      <p:sp>
        <p:nvSpPr>
          <p:cNvPr id="496" name="Google Shape;496;p52"/>
          <p:cNvSpPr/>
          <p:nvPr/>
        </p:nvSpPr>
        <p:spPr>
          <a:xfrm>
            <a:off x="3846931" y="4547009"/>
            <a:ext cx="3322942" cy="1717185"/>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buClr>
                <a:schemeClr val="dk1"/>
              </a:buClr>
              <a:buSzPts val="1100"/>
            </a:pPr>
            <a:r>
              <a:rPr lang="en">
                <a:solidFill>
                  <a:schemeClr val="dk1"/>
                </a:solidFill>
              </a:rPr>
              <a:t>Eek! Too much information, can synthesize a more actionable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ppt_w</p:attrName>
                                        </p:attrNameLst>
                                      </p:cBhvr>
                                      <p:tavLst>
                                        <p:tav tm="0">
                                          <p:val>
                                            <p:strVal val="0"/>
                                          </p:val>
                                        </p:tav>
                                        <p:tav tm="100000">
                                          <p:val>
                                            <p:strVal val="#ppt_w"/>
                                          </p:val>
                                        </p:tav>
                                      </p:tavLst>
                                    </p:anim>
                                    <p:anim calcmode="lin" valueType="num">
                                      <p:cBhvr additive="base">
                                        <p:cTn id="8" dur="1000"/>
                                        <p:tgtEl>
                                          <p:spTgt spid="4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What about project-specific requirements?</a:t>
            </a:r>
            <a:endParaRPr/>
          </a:p>
        </p:txBody>
      </p:sp>
      <p:sp>
        <p:nvSpPr>
          <p:cNvPr id="502" name="Google Shape;502;p53"/>
          <p:cNvSpPr txBox="1">
            <a:spLocks noGrp="1"/>
          </p:cNvSpPr>
          <p:nvPr>
            <p:ph type="body" idx="1"/>
          </p:nvPr>
        </p:nvSpPr>
        <p:spPr>
          <a:xfrm>
            <a:off x="415492" y="2743379"/>
            <a:ext cx="11357841" cy="348509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buNone/>
            </a:pPr>
            <a:r>
              <a:rPr lang="en" sz="2666"/>
              <a:t>Do you need to be a compiler expert to implement new program checks?</a:t>
            </a:r>
            <a:endParaRPr sz="2666"/>
          </a:p>
          <a:p>
            <a:pPr marL="0" indent="0" algn="ctr">
              <a:lnSpc>
                <a:spcPct val="115000"/>
              </a:lnSpc>
              <a:buNone/>
            </a:pPr>
            <a:r>
              <a:rPr lang="en" sz="2666"/>
              <a:t>Thankfully -- </a:t>
            </a:r>
            <a:r>
              <a:rPr lang="en" sz="2666" b="1"/>
              <a:t>no!</a:t>
            </a:r>
            <a:endParaRPr sz="2666"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Part B</a:t>
            </a:r>
            <a:endParaRPr/>
          </a:p>
        </p:txBody>
      </p:sp>
      <p:sp>
        <p:nvSpPr>
          <p:cNvPr id="508" name="Google Shape;508;p54"/>
          <p:cNvSpPr txBox="1">
            <a:spLocks noGrp="1"/>
          </p:cNvSpPr>
          <p:nvPr>
            <p:ph type="body" idx="1"/>
          </p:nvPr>
        </p:nvSpPr>
        <p:spPr>
          <a:xfrm>
            <a:off x="415492" y="858270"/>
            <a:ext cx="11357841" cy="537020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buNone/>
            </a:pPr>
            <a:r>
              <a:rPr lang="en"/>
              <a:t>Develop custom static and dynamic checking based on xSDK requirements.</a:t>
            </a:r>
            <a:endParaRPr/>
          </a:p>
          <a:p>
            <a:r>
              <a:rPr lang="en"/>
              <a:t>C/C++</a:t>
            </a:r>
            <a:endParaRPr/>
          </a:p>
          <a:p>
            <a:pPr lvl="1">
              <a:spcBef>
                <a:spcPts val="0"/>
              </a:spcBef>
            </a:pPr>
            <a:r>
              <a:rPr lang="en"/>
              <a:t>Static: use and extend existing APIs (Clang static analyzer, clang-tidy); implement custom AST traversals and matchers (more details next)</a:t>
            </a:r>
            <a:endParaRPr/>
          </a:p>
          <a:p>
            <a:pPr lvl="1">
              <a:spcBef>
                <a:spcPts val="0"/>
              </a:spcBef>
            </a:pPr>
            <a:r>
              <a:rPr lang="en"/>
              <a:t>Dynamic: use Clang sanitizer APIs; python for simplicity and easy of extensions by xSDK developers</a:t>
            </a:r>
            <a:endParaRPr/>
          </a:p>
          <a:p>
            <a:pPr marL="1218895" indent="0">
              <a:buNone/>
            </a:pPr>
            <a:endParaRPr/>
          </a:p>
          <a:p>
            <a:r>
              <a:rPr lang="en"/>
              <a:t>Fortran</a:t>
            </a:r>
            <a:endParaRPr/>
          </a:p>
          <a:p>
            <a:pPr lvl="1">
              <a:spcBef>
                <a:spcPts val="0"/>
              </a:spcBef>
            </a:pPr>
            <a:r>
              <a:rPr lang="en"/>
              <a:t>Static: need to write new Flang-based checkers </a:t>
            </a:r>
            <a:r>
              <a:rPr lang="en" i="1"/>
              <a:t>only</a:t>
            </a:r>
            <a:r>
              <a:rPr lang="en"/>
              <a:t> for things that Fortran developers actually care about</a:t>
            </a:r>
            <a:endParaRPr/>
          </a:p>
          <a:p>
            <a:pPr lvl="1">
              <a:spcBef>
                <a:spcPts val="0"/>
              </a:spcBef>
            </a:pPr>
            <a:r>
              <a:rPr lang="en"/>
              <a:t>Dynamic: do we  need anything?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5"/>
          <p:cNvSpPr txBox="1">
            <a:spLocks noGrp="1"/>
          </p:cNvSpPr>
          <p:nvPr>
            <p:ph type="ctrTitle"/>
          </p:nvPr>
        </p:nvSpPr>
        <p:spPr>
          <a:xfrm>
            <a:off x="1523603" y="1958588"/>
            <a:ext cx="9141619" cy="1470417"/>
          </a:xfrm>
          <a:prstGeom prst="rect">
            <a:avLst/>
          </a:prstGeom>
          <a:noFill/>
          <a:ln>
            <a:noFill/>
          </a:ln>
        </p:spPr>
        <p:txBody>
          <a:bodyPr spcFirstLastPara="1" vert="horz" wrap="square" lIns="91410" tIns="45688" rIns="91410" bIns="45688" numCol="1" anchor="b" anchorCtr="0" compatLnSpc="1">
            <a:prstTxWarp prst="textNoShape">
              <a:avLst/>
            </a:prstTxWarp>
            <a:normAutofit/>
          </a:bodyPr>
          <a:lstStyle/>
          <a:p>
            <a:pPr>
              <a:lnSpc>
                <a:spcPct val="90000"/>
              </a:lnSpc>
              <a:buClr>
                <a:schemeClr val="dk1"/>
              </a:buClr>
              <a:buSzPts val="4500"/>
            </a:pPr>
            <a:r>
              <a:rPr lang="en" sz="3466"/>
              <a:t>Coding Rule Violations in HPC Packages: </a:t>
            </a:r>
            <a:endParaRPr sz="3466"/>
          </a:p>
          <a:p>
            <a:pPr>
              <a:lnSpc>
                <a:spcPct val="90000"/>
              </a:lnSpc>
              <a:buClr>
                <a:schemeClr val="dk1"/>
              </a:buClr>
              <a:buSzPts val="4500"/>
            </a:pPr>
            <a:r>
              <a:rPr lang="en" sz="3466"/>
              <a:t>PETSc Case Study</a:t>
            </a:r>
            <a:endParaRPr sz="3466"/>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PETSc developer rules: </a:t>
            </a:r>
            <a:r>
              <a:rPr lang="en" sz="2399" b="0" u="sng">
                <a:solidFill>
                  <a:schemeClr val="hlink"/>
                </a:solidFill>
                <a:hlinkClick r:id="rId3"/>
              </a:rPr>
              <a:t>https://petsc.org/release/developers/style/</a:t>
            </a:r>
            <a:endParaRPr sz="2399" b="0"/>
          </a:p>
          <a:p>
            <a:endParaRPr sz="2399" b="0"/>
          </a:p>
          <a:p>
            <a:r>
              <a:rPr lang="en"/>
              <a:t> </a:t>
            </a:r>
            <a:endParaRPr/>
          </a:p>
        </p:txBody>
      </p:sp>
      <p:sp>
        <p:nvSpPr>
          <p:cNvPr id="519" name="Google Shape;519;p56"/>
          <p:cNvSpPr txBox="1"/>
          <p:nvPr/>
        </p:nvSpPr>
        <p:spPr>
          <a:xfrm>
            <a:off x="141063" y="1001499"/>
            <a:ext cx="1218083" cy="1077113"/>
          </a:xfrm>
          <a:prstGeom prst="rect">
            <a:avLst/>
          </a:prstGeom>
          <a:solidFill>
            <a:srgbClr val="FFFF00">
              <a:alpha val="30170"/>
            </a:srgbClr>
          </a:solidFill>
          <a:ln>
            <a:noFill/>
          </a:ln>
        </p:spPr>
        <p:txBody>
          <a:bodyPr spcFirstLastPara="1" wrap="square" lIns="121868" tIns="121868" rIns="121868" bIns="121868" anchor="t" anchorCtr="0">
            <a:spAutoFit/>
          </a:bodyPr>
          <a:lstStyle/>
          <a:p>
            <a:pPr>
              <a:spcBef>
                <a:spcPts val="0"/>
              </a:spcBef>
              <a:spcAft>
                <a:spcPts val="0"/>
              </a:spcAft>
            </a:pPr>
            <a:r>
              <a:rPr lang="en"/>
              <a:t>Consider </a:t>
            </a:r>
            <a:endParaRPr/>
          </a:p>
          <a:p>
            <a:pPr>
              <a:spcBef>
                <a:spcPts val="0"/>
              </a:spcBef>
              <a:spcAft>
                <a:spcPts val="0"/>
              </a:spcAft>
            </a:pPr>
            <a:r>
              <a:rPr lang="en"/>
              <a:t>this </a:t>
            </a:r>
            <a:endParaRPr/>
          </a:p>
          <a:p>
            <a:pPr>
              <a:spcBef>
                <a:spcPts val="0"/>
              </a:spcBef>
              <a:spcAft>
                <a:spcPts val="0"/>
              </a:spcAft>
            </a:pPr>
            <a:r>
              <a:rPr lang="en"/>
              <a:t>subset:</a:t>
            </a:r>
            <a:endParaRPr/>
          </a:p>
        </p:txBody>
      </p:sp>
      <p:pic>
        <p:nvPicPr>
          <p:cNvPr id="520" name="Google Shape;520;p56"/>
          <p:cNvPicPr preferRelativeResize="0"/>
          <p:nvPr/>
        </p:nvPicPr>
        <p:blipFill>
          <a:blip r:embed="rId4">
            <a:alphaModFix/>
          </a:blip>
          <a:stretch>
            <a:fillRect/>
          </a:stretch>
        </p:blipFill>
        <p:spPr>
          <a:xfrm>
            <a:off x="1359146" y="899925"/>
            <a:ext cx="10287023" cy="533621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Examples of developer rule violations (PETSc 3.15)</a:t>
            </a:r>
            <a:endParaRPr/>
          </a:p>
        </p:txBody>
      </p:sp>
      <p:graphicFrame>
        <p:nvGraphicFramePr>
          <p:cNvPr id="526" name="Google Shape;526;p57"/>
          <p:cNvGraphicFramePr/>
          <p:nvPr/>
        </p:nvGraphicFramePr>
        <p:xfrm>
          <a:off x="73006" y="1034084"/>
          <a:ext cx="3998958" cy="3998958"/>
        </p:xfrm>
        <a:graphic>
          <a:graphicData uri="http://schemas.openxmlformats.org/drawingml/2006/table">
            <a:tbl>
              <a:tblPr firstRow="1" firstCol="1" bandRow="1">
                <a:noFill/>
              </a:tblPr>
              <a:tblGrid>
                <a:gridCol w="835416">
                  <a:extLst>
                    <a:ext uri="{9D8B030D-6E8A-4147-A177-3AD203B41FA5}">
                      <a16:colId xmlns:a16="http://schemas.microsoft.com/office/drawing/2014/main" val="20000"/>
                    </a:ext>
                  </a:extLst>
                </a:gridCol>
                <a:gridCol w="1702257">
                  <a:extLst>
                    <a:ext uri="{9D8B030D-6E8A-4147-A177-3AD203B41FA5}">
                      <a16:colId xmlns:a16="http://schemas.microsoft.com/office/drawing/2014/main" val="20001"/>
                    </a:ext>
                  </a:extLst>
                </a:gridCol>
                <a:gridCol w="4468336">
                  <a:extLst>
                    <a:ext uri="{9D8B030D-6E8A-4147-A177-3AD203B41FA5}">
                      <a16:colId xmlns:a16="http://schemas.microsoft.com/office/drawing/2014/main" val="20002"/>
                    </a:ext>
                  </a:extLst>
                </a:gridCol>
                <a:gridCol w="3533280">
                  <a:extLst>
                    <a:ext uri="{9D8B030D-6E8A-4147-A177-3AD203B41FA5}">
                      <a16:colId xmlns:a16="http://schemas.microsoft.com/office/drawing/2014/main" val="20003"/>
                    </a:ext>
                  </a:extLst>
                </a:gridCol>
                <a:gridCol w="924126">
                  <a:extLst>
                    <a:ext uri="{9D8B030D-6E8A-4147-A177-3AD203B41FA5}">
                      <a16:colId xmlns:a16="http://schemas.microsoft.com/office/drawing/2014/main" val="20004"/>
                    </a:ext>
                  </a:extLst>
                </a:gridCol>
                <a:gridCol w="553922">
                  <a:extLst>
                    <a:ext uri="{9D8B030D-6E8A-4147-A177-3AD203B41FA5}">
                      <a16:colId xmlns:a16="http://schemas.microsoft.com/office/drawing/2014/main" val="20005"/>
                    </a:ext>
                  </a:extLst>
                </a:gridCol>
              </a:tblGrid>
              <a:tr h="446924">
                <a:tc>
                  <a:txBody>
                    <a:bodyPr/>
                    <a:lstStyle/>
                    <a:p>
                      <a:pPr marL="0" marR="0" lvl="0" indent="0" algn="just" rtl="0">
                        <a:lnSpc>
                          <a:spcPct val="100000"/>
                        </a:lnSpc>
                        <a:spcBef>
                          <a:spcPts val="0"/>
                        </a:spcBef>
                        <a:spcAft>
                          <a:spcPts val="0"/>
                        </a:spcAft>
                        <a:buNone/>
                      </a:pPr>
                      <a:r>
                        <a:rPr lang="en" sz="1500" u="none" strike="noStrike" cap="none"/>
                        <a:t>PETSc Rule</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PETSc Construct</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Description</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path</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Line</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Column</a:t>
                      </a:r>
                      <a:endParaRPr sz="1500" u="none" strike="noStrike" cap="none"/>
                    </a:p>
                  </a:txBody>
                  <a:tcPr marL="68549" marR="68549" marT="0" marB="0"/>
                </a:tc>
                <a:extLst>
                  <a:ext uri="{0D108BD9-81ED-4DB2-BD59-A6C34878D82A}">
                    <a16:rowId xmlns:a16="http://schemas.microsoft.com/office/drawing/2014/main" val="10000"/>
                  </a:ext>
                </a:extLst>
              </a:tr>
              <a:tr h="893847">
                <a:tc>
                  <a:txBody>
                    <a:bodyPr/>
                    <a:lstStyle/>
                    <a:p>
                      <a:pPr marL="0" marR="0" lvl="0" indent="0" algn="just" rtl="0">
                        <a:lnSpc>
                          <a:spcPct val="100000"/>
                        </a:lnSpc>
                        <a:spcBef>
                          <a:spcPts val="0"/>
                        </a:spcBef>
                        <a:spcAft>
                          <a:spcPts val="0"/>
                        </a:spcAft>
                        <a:buNone/>
                      </a:pPr>
                      <a:r>
                        <a:rPr lang="en" sz="1500" u="none" strike="noStrike" cap="none"/>
                        <a:t>Rule-1</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Function definition in the library</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PetscErrorCode PETSCMAP1(VecScatterBeginMPI3Node)(VecScatter ctx,Vec xin,Vec yin,InsertMode addv,ScatterMode mode)</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a:t>~</a:t>
                      </a:r>
                      <a:r>
                        <a:rPr lang="en" sz="1500" u="none" strike="noStrike" cap="none"/>
                        <a:t>/petsc-3.14.3/src/vec/vscat/impls/mpi3/vpscat.h</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249</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16</a:t>
                      </a:r>
                      <a:endParaRPr sz="1500" u="none" strike="noStrike" cap="none"/>
                    </a:p>
                  </a:txBody>
                  <a:tcPr marL="68549" marR="68549" marT="0" marB="0"/>
                </a:tc>
                <a:extLst>
                  <a:ext uri="{0D108BD9-81ED-4DB2-BD59-A6C34878D82A}">
                    <a16:rowId xmlns:a16="http://schemas.microsoft.com/office/drawing/2014/main" val="10001"/>
                  </a:ext>
                </a:extLst>
              </a:tr>
              <a:tr h="670385">
                <a:tc>
                  <a:txBody>
                    <a:bodyPr/>
                    <a:lstStyle/>
                    <a:p>
                      <a:pPr marL="0" marR="0" lvl="0" indent="0" algn="just" rtl="0">
                        <a:lnSpc>
                          <a:spcPct val="100000"/>
                        </a:lnSpc>
                        <a:spcBef>
                          <a:spcPts val="0"/>
                        </a:spcBef>
                        <a:spcAft>
                          <a:spcPts val="0"/>
                        </a:spcAft>
                        <a:buNone/>
                      </a:pPr>
                      <a:r>
                        <a:rPr lang="en" sz="1500" u="none" strike="noStrike" cap="none"/>
                        <a:t>Rule-2</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Macro in the library</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#define mpi_reduce_scatter        PETSC_MPI_REDUCE_SCATTER</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a:t>~</a:t>
                      </a:r>
                      <a:r>
                        <a:rPr lang="en" sz="1500" u="none" strike="noStrike" cap="none"/>
                        <a:t>/petsc-3.14.3/include/petsc/mpiuni/mpiunifdef.h</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118</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2</a:t>
                      </a:r>
                      <a:endParaRPr sz="1500" u="none" strike="noStrike" cap="none"/>
                    </a:p>
                  </a:txBody>
                  <a:tcPr marL="68549" marR="68549" marT="0" marB="0"/>
                </a:tc>
                <a:extLst>
                  <a:ext uri="{0D108BD9-81ED-4DB2-BD59-A6C34878D82A}">
                    <a16:rowId xmlns:a16="http://schemas.microsoft.com/office/drawing/2014/main" val="10002"/>
                  </a:ext>
                </a:extLst>
              </a:tr>
              <a:tr h="670385">
                <a:tc rowSpan="2">
                  <a:txBody>
                    <a:bodyPr/>
                    <a:lstStyle/>
                    <a:p>
                      <a:pPr marL="0" marR="0" lvl="0" indent="0" algn="just" rtl="0">
                        <a:lnSpc>
                          <a:spcPct val="100000"/>
                        </a:lnSpc>
                        <a:spcBef>
                          <a:spcPts val="0"/>
                        </a:spcBef>
                        <a:spcAft>
                          <a:spcPts val="0"/>
                        </a:spcAft>
                        <a:buNone/>
                      </a:pPr>
                      <a:r>
                        <a:rPr lang="en" sz="1500" u="none" strike="noStrike" cap="none"/>
                        <a:t>Rule-3</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Function </a:t>
                      </a:r>
                      <a:r>
                        <a:rPr lang="en" sz="1500"/>
                        <a:t>declaration</a:t>
                      </a:r>
                      <a:r>
                        <a:rPr lang="en" sz="1500" u="none" strike="noStrike" cap="none"/>
                        <a:t> in the library</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PETSC_INTERN PetscErrorCode MatFactorFactorizeSchurComplement_Private(Mat);</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a:t>~</a:t>
                      </a:r>
                      <a:r>
                        <a:rPr lang="en" sz="1500" u="none" strike="noStrike" cap="none"/>
                        <a:t>/petsc-3.14.3/include/petsc/private/matimpl.h</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494</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29</a:t>
                      </a:r>
                      <a:endParaRPr sz="1500" u="none" strike="noStrike" cap="none"/>
                    </a:p>
                  </a:txBody>
                  <a:tcPr marL="68549" marR="68549" marT="0" marB="0"/>
                </a:tc>
                <a:extLst>
                  <a:ext uri="{0D108BD9-81ED-4DB2-BD59-A6C34878D82A}">
                    <a16:rowId xmlns:a16="http://schemas.microsoft.com/office/drawing/2014/main" val="10003"/>
                  </a:ext>
                </a:extLst>
              </a:tr>
              <a:tr h="670385">
                <a:tc vMerge="1">
                  <a:txBody>
                    <a:bodyPr/>
                    <a:lstStyle/>
                    <a:p>
                      <a:endParaRPr lang="en-US"/>
                    </a:p>
                  </a:txBody>
                  <a:tcPr/>
                </a:tc>
                <a:tc>
                  <a:txBody>
                    <a:bodyPr/>
                    <a:lstStyle/>
                    <a:p>
                      <a:pPr marL="0" marR="0" lvl="0" indent="0" algn="l" rtl="0">
                        <a:lnSpc>
                          <a:spcPct val="100000"/>
                        </a:lnSpc>
                        <a:spcBef>
                          <a:spcPts val="0"/>
                        </a:spcBef>
                        <a:spcAft>
                          <a:spcPts val="0"/>
                        </a:spcAft>
                        <a:buNone/>
                      </a:pPr>
                      <a:r>
                        <a:rPr lang="en" sz="1500" u="none" strike="noStrike" cap="none"/>
                        <a:t>Function declaration </a:t>
                      </a:r>
                      <a:r>
                        <a:rPr lang="en" sz="1500"/>
                        <a:t>in the library</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PETSC_EXTERN</a:t>
                      </a:r>
                      <a:r>
                        <a:rPr lang="en" sz="1500"/>
                        <a:t> </a:t>
                      </a:r>
                      <a:r>
                        <a:rPr lang="en" sz="1500" u="none" strike="noStrike" cap="none"/>
                        <a:t>PetscErrorCode MatFactorFactorizeSchurComplement(Mat);</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a:t>~</a:t>
                      </a:r>
                      <a:r>
                        <a:rPr lang="en" sz="1500" u="none" strike="noStrike" cap="none"/>
                        <a:t>/petsc-3.14.3/include/petscmat.h</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1245</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29</a:t>
                      </a:r>
                      <a:endParaRPr sz="1500" u="none" strike="noStrike" cap="none"/>
                    </a:p>
                  </a:txBody>
                  <a:tcPr marL="68549" marR="68549" marT="0" marB="0"/>
                </a:tc>
                <a:extLst>
                  <a:ext uri="{0D108BD9-81ED-4DB2-BD59-A6C34878D82A}">
                    <a16:rowId xmlns:a16="http://schemas.microsoft.com/office/drawing/2014/main" val="10004"/>
                  </a:ext>
                </a:extLst>
              </a:tr>
              <a:tr h="493671">
                <a:tc>
                  <a:txBody>
                    <a:bodyPr/>
                    <a:lstStyle/>
                    <a:p>
                      <a:pPr marL="0" marR="0" lvl="0" indent="0" algn="just" rtl="0">
                        <a:lnSpc>
                          <a:spcPct val="100000"/>
                        </a:lnSpc>
                        <a:spcBef>
                          <a:spcPts val="0"/>
                        </a:spcBef>
                        <a:spcAft>
                          <a:spcPts val="0"/>
                        </a:spcAft>
                        <a:buNone/>
                      </a:pPr>
                      <a:r>
                        <a:rPr lang="en" sz="1500" u="none" strike="noStrike" cap="none"/>
                        <a:t>Rule-4</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Function de</a:t>
                      </a:r>
                      <a:r>
                        <a:rPr lang="en" sz="1500"/>
                        <a:t>finition </a:t>
                      </a:r>
                      <a:r>
                        <a:rPr lang="en" sz="1500" u="none" strike="noStrike" cap="none"/>
                        <a:t>in </a:t>
                      </a:r>
                      <a:r>
                        <a:rPr lang="en" sz="1500"/>
                        <a:t>the library</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PETSC_EXTERN PetscErrorCode DMDAVecGetArray(DM,Vec,void *)</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a:t>~</a:t>
                      </a:r>
                      <a:r>
                        <a:rPr lang="en" sz="1500" u="none" strike="noStrike" cap="none"/>
                        <a:t>/petsc-3.14.3/include/petscdmda.h</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113</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29</a:t>
                      </a:r>
                      <a:endParaRPr sz="1500" u="none" strike="noStrike" cap="none"/>
                    </a:p>
                  </a:txBody>
                  <a:tcPr marL="68549" marR="68549" marT="0" marB="0"/>
                </a:tc>
                <a:extLst>
                  <a:ext uri="{0D108BD9-81ED-4DB2-BD59-A6C34878D82A}">
                    <a16:rowId xmlns:a16="http://schemas.microsoft.com/office/drawing/2014/main" val="10005"/>
                  </a:ext>
                </a:extLst>
              </a:tr>
              <a:tr h="493671">
                <a:tc>
                  <a:txBody>
                    <a:bodyPr/>
                    <a:lstStyle/>
                    <a:p>
                      <a:pPr marL="0" marR="0" lvl="0" indent="0" algn="just" rtl="0">
                        <a:lnSpc>
                          <a:spcPct val="100000"/>
                        </a:lnSpc>
                        <a:spcBef>
                          <a:spcPts val="0"/>
                        </a:spcBef>
                        <a:spcAft>
                          <a:spcPts val="0"/>
                        </a:spcAft>
                        <a:buNone/>
                      </a:pP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Function call </a:t>
                      </a:r>
                      <a:r>
                        <a:rPr lang="en" sz="1500"/>
                        <a:t>in the </a:t>
                      </a:r>
                      <a:r>
                        <a:rPr lang="en" sz="1500" u="none" strike="noStrike" cap="none"/>
                        <a:t>application</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ierr = VecGetArray(y,yv)</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a:t>~/</a:t>
                      </a:r>
                      <a:r>
                        <a:rPr lang="en" sz="1500" u="none" strike="noStrike" cap="none"/>
                        <a:t>petsc-3.14.3/include/petscvec.h</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545</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10</a:t>
                      </a:r>
                      <a:endParaRPr sz="1500" u="none" strike="noStrike" cap="none"/>
                    </a:p>
                  </a:txBody>
                  <a:tcPr marL="68549" marR="68549" marT="0" marB="0"/>
                </a:tc>
                <a:extLst>
                  <a:ext uri="{0D108BD9-81ED-4DB2-BD59-A6C34878D82A}">
                    <a16:rowId xmlns:a16="http://schemas.microsoft.com/office/drawing/2014/main" val="10006"/>
                  </a:ext>
                </a:extLst>
              </a:tr>
              <a:tr h="670385">
                <a:tc>
                  <a:txBody>
                    <a:bodyPr/>
                    <a:lstStyle/>
                    <a:p>
                      <a:pPr marL="0" marR="0" lvl="0" indent="0" algn="just" rtl="0">
                        <a:lnSpc>
                          <a:spcPct val="100000"/>
                        </a:lnSpc>
                        <a:spcBef>
                          <a:spcPts val="0"/>
                        </a:spcBef>
                        <a:spcAft>
                          <a:spcPts val="0"/>
                        </a:spcAft>
                        <a:buNone/>
                      </a:pPr>
                      <a:r>
                        <a:rPr lang="en" sz="1500" u="none" strike="noStrike" cap="none"/>
                        <a:t>Rule-5</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Function call in the library</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ierr = PetscFEPushforwardGradient(fe, fegeom, 1, interpolantGrad);</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a:t>~</a:t>
                      </a:r>
                      <a:r>
                        <a:rPr lang="en" sz="1500" u="none" strike="noStrike" cap="none"/>
                        <a:t>/petsc-3.14.3/include/petsc/private/petscfeimpl.h</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332</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10</a:t>
                      </a:r>
                      <a:endParaRPr sz="1500" u="none" strike="noStrike" cap="none"/>
                    </a:p>
                  </a:txBody>
                  <a:tcPr marL="68549" marR="68549" marT="0" marB="0"/>
                </a:tc>
                <a:extLst>
                  <a:ext uri="{0D108BD9-81ED-4DB2-BD59-A6C34878D82A}">
                    <a16:rowId xmlns:a16="http://schemas.microsoft.com/office/drawing/2014/main" val="10007"/>
                  </a:ext>
                </a:extLst>
              </a:tr>
              <a:tr h="493671">
                <a:tc>
                  <a:txBody>
                    <a:bodyPr/>
                    <a:lstStyle/>
                    <a:p>
                      <a:pPr marL="0" marR="0" lvl="0" indent="0" algn="just" rtl="0">
                        <a:lnSpc>
                          <a:spcPct val="100000"/>
                        </a:lnSpc>
                        <a:spcBef>
                          <a:spcPts val="0"/>
                        </a:spcBef>
                        <a:spcAft>
                          <a:spcPts val="0"/>
                        </a:spcAft>
                        <a:buNone/>
                      </a:pPr>
                      <a:r>
                        <a:rPr lang="en" sz="1500" u="none" strike="noStrike" cap="none"/>
                        <a:t>Rule-6</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If in the library</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if (p == 0) return node;</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a:t>~/</a:t>
                      </a:r>
                      <a:r>
                        <a:rPr lang="en" sz="1500" u="none" strike="noStrike" cap="none"/>
                        <a:t>petsc-3.14.3/src/dm/impls/plex/gmshlex.h</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231</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3</a:t>
                      </a:r>
                      <a:endParaRPr sz="1500" u="none" strike="noStrike" cap="none"/>
                    </a:p>
                  </a:txBody>
                  <a:tcPr marL="68549" marR="68549" marT="0" marB="0"/>
                </a:tc>
                <a:extLst>
                  <a:ext uri="{0D108BD9-81ED-4DB2-BD59-A6C34878D82A}">
                    <a16:rowId xmlns:a16="http://schemas.microsoft.com/office/drawing/2014/main" val="10008"/>
                  </a:ext>
                </a:extLst>
              </a:tr>
              <a:tr h="670385">
                <a:tc>
                  <a:txBody>
                    <a:bodyPr/>
                    <a:lstStyle/>
                    <a:p>
                      <a:pPr marL="0" marR="0" lvl="0" indent="0" algn="just" rtl="0">
                        <a:lnSpc>
                          <a:spcPct val="100000"/>
                        </a:lnSpc>
                        <a:spcBef>
                          <a:spcPts val="0"/>
                        </a:spcBef>
                        <a:spcAft>
                          <a:spcPts val="0"/>
                        </a:spcAft>
                        <a:buNone/>
                      </a:pPr>
                      <a:r>
                        <a:rPr lang="en" sz="1500" u="none" strike="noStrike" cap="none"/>
                        <a:t>Rule-7</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Macro in the library</a:t>
                      </a:r>
                      <a:endParaRPr sz="15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500" u="none" strike="noStrike" cap="none"/>
                        <a:t>#ifndef PETSC4PY_COMPAT_MUMPS_H</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a:t>~</a:t>
                      </a:r>
                      <a:r>
                        <a:rPr lang="en" sz="1500" u="none" strike="noStrike" cap="none"/>
                        <a:t>/petsc-3.14.3/src/binding/petsc4py/src/include/compat/mumps.h</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1</a:t>
                      </a:r>
                      <a:endParaRPr sz="15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500" u="none" strike="noStrike" cap="none"/>
                        <a:t>1</a:t>
                      </a:r>
                      <a:endParaRPr sz="1500" u="none" strike="noStrike" cap="none"/>
                    </a:p>
                  </a:txBody>
                  <a:tcPr marL="68549" marR="68549"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Checking for violations of the PETSc developer rules</a:t>
            </a:r>
            <a:endParaRPr/>
          </a:p>
        </p:txBody>
      </p:sp>
      <p:pic>
        <p:nvPicPr>
          <p:cNvPr id="532" name="Google Shape;532;p58"/>
          <p:cNvPicPr preferRelativeResize="0"/>
          <p:nvPr/>
        </p:nvPicPr>
        <p:blipFill>
          <a:blip r:embed="rId3">
            <a:alphaModFix/>
          </a:blip>
          <a:stretch>
            <a:fillRect/>
          </a:stretch>
        </p:blipFill>
        <p:spPr>
          <a:xfrm>
            <a:off x="203147" y="1935870"/>
            <a:ext cx="11782530" cy="32092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Other software-related factors</a:t>
            </a:r>
            <a:endParaRPr/>
          </a:p>
        </p:txBody>
      </p:sp>
      <p:sp>
        <p:nvSpPr>
          <p:cNvPr id="91" name="Google Shape;91;p14"/>
          <p:cNvSpPr txBox="1">
            <a:spLocks noGrp="1"/>
          </p:cNvSpPr>
          <p:nvPr>
            <p:ph type="body" idx="1"/>
          </p:nvPr>
        </p:nvSpPr>
        <p:spPr>
          <a:xfrm>
            <a:off x="365771" y="1123267"/>
            <a:ext cx="11782531" cy="3942573"/>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A few other positively rated software-related factors </a:t>
            </a:r>
            <a:r>
              <a:rPr lang="en" sz="1600"/>
              <a:t>(in decreasing order of average scores):</a:t>
            </a:r>
            <a:endParaRPr sz="1600"/>
          </a:p>
          <a:p>
            <a:pPr marL="609448" indent="-423228">
              <a:lnSpc>
                <a:spcPct val="100000"/>
              </a:lnSpc>
              <a:spcBef>
                <a:spcPts val="1333"/>
              </a:spcBef>
              <a:spcAft>
                <a:spcPts val="0"/>
              </a:spcAft>
              <a:buClr>
                <a:srgbClr val="007F00"/>
              </a:buClr>
              <a:buSzPts val="1400"/>
              <a:buChar char="+"/>
            </a:pPr>
            <a:r>
              <a:rPr lang="en" sz="1866"/>
              <a:t>My project’s bug finding process is efficient and effective.</a:t>
            </a:r>
            <a:endParaRPr sz="1866"/>
          </a:p>
          <a:p>
            <a:pPr marL="609448" indent="-423228">
              <a:lnSpc>
                <a:spcPct val="100000"/>
              </a:lnSpc>
              <a:spcBef>
                <a:spcPts val="0"/>
              </a:spcBef>
              <a:spcAft>
                <a:spcPts val="0"/>
              </a:spcAft>
              <a:buClr>
                <a:srgbClr val="007F00"/>
              </a:buClr>
              <a:buSzPts val="1400"/>
              <a:buChar char="+"/>
            </a:pPr>
            <a:r>
              <a:rPr lang="en" sz="1866"/>
              <a:t>The software process my project uses is well defined.</a:t>
            </a:r>
            <a:endParaRPr sz="1866"/>
          </a:p>
          <a:p>
            <a:pPr marL="609448" indent="-423228">
              <a:lnSpc>
                <a:spcPct val="100000"/>
              </a:lnSpc>
              <a:spcBef>
                <a:spcPts val="0"/>
              </a:spcBef>
              <a:spcAft>
                <a:spcPts val="0"/>
              </a:spcAft>
              <a:buClr>
                <a:srgbClr val="007F00"/>
              </a:buClr>
              <a:buSzPts val="1400"/>
              <a:buChar char="+"/>
            </a:pPr>
            <a:r>
              <a:rPr lang="en" sz="1866"/>
              <a:t>My software reuses code, such as by using APIs, rather than duplicating it.</a:t>
            </a:r>
            <a:endParaRPr sz="1866"/>
          </a:p>
          <a:p>
            <a:pPr marL="609448" indent="-423228">
              <a:lnSpc>
                <a:spcPct val="100000"/>
              </a:lnSpc>
              <a:spcBef>
                <a:spcPts val="0"/>
              </a:spcBef>
              <a:spcAft>
                <a:spcPts val="0"/>
              </a:spcAft>
              <a:buClr>
                <a:srgbClr val="007F00"/>
              </a:buClr>
              <a:buSzPts val="1400"/>
              <a:buChar char="+"/>
            </a:pPr>
            <a:r>
              <a:rPr lang="en" sz="1866"/>
              <a:t>My software’s architecture mitigates risks   (e.g., security vulnerability, changes in requirements, etc.).</a:t>
            </a:r>
            <a:endParaRPr sz="1866"/>
          </a:p>
          <a:p>
            <a:pPr marL="0" indent="0">
              <a:spcBef>
                <a:spcPts val="1333"/>
              </a:spcBef>
              <a:spcAft>
                <a:spcPts val="0"/>
              </a:spcAft>
              <a:buNone/>
            </a:pPr>
            <a:r>
              <a:rPr lang="en"/>
              <a:t>Negative impact on productivity:</a:t>
            </a:r>
            <a:endParaRPr/>
          </a:p>
          <a:p>
            <a:pPr marL="609448" indent="-423228">
              <a:lnSpc>
                <a:spcPct val="100000"/>
              </a:lnSpc>
              <a:spcBef>
                <a:spcPts val="1333"/>
              </a:spcBef>
              <a:spcAft>
                <a:spcPts val="0"/>
              </a:spcAft>
              <a:buClr>
                <a:srgbClr val="FF0000"/>
              </a:buClr>
              <a:buSzPts val="1400"/>
              <a:buChar char="−"/>
            </a:pPr>
            <a:r>
              <a:rPr lang="en" sz="1866"/>
              <a:t>My software requires extensive data storage. </a:t>
            </a:r>
            <a:endParaRPr sz="1866"/>
          </a:p>
          <a:p>
            <a:pPr marL="609448" indent="-423228">
              <a:lnSpc>
                <a:spcPct val="100000"/>
              </a:lnSpc>
              <a:spcBef>
                <a:spcPts val="0"/>
              </a:spcBef>
              <a:spcAft>
                <a:spcPts val="0"/>
              </a:spcAft>
              <a:buClr>
                <a:srgbClr val="FF0000"/>
              </a:buClr>
              <a:buSzPts val="1400"/>
              <a:buChar char="−"/>
            </a:pPr>
            <a:r>
              <a:rPr lang="en" sz="1866"/>
              <a:t>My software is extremely complex.</a:t>
            </a:r>
            <a:endParaRPr sz="1866"/>
          </a:p>
          <a:p>
            <a:pPr marL="609448" indent="-423228">
              <a:lnSpc>
                <a:spcPct val="100000"/>
              </a:lnSpc>
              <a:spcBef>
                <a:spcPts val="0"/>
              </a:spcBef>
              <a:spcAft>
                <a:spcPts val="0"/>
              </a:spcAft>
              <a:buClr>
                <a:srgbClr val="FF0000"/>
              </a:buClr>
              <a:buSzPts val="1400"/>
              <a:buChar char="−"/>
            </a:pPr>
            <a:r>
              <a:rPr lang="en" sz="1866"/>
              <a:t>My software's platform (e.g. development environment, software stack, hardware stack) changes rapidly.</a:t>
            </a:r>
            <a:endParaRPr sz="1866"/>
          </a:p>
          <a:p>
            <a:pPr marL="609448" indent="-423228">
              <a:lnSpc>
                <a:spcPct val="100000"/>
              </a:lnSpc>
              <a:spcBef>
                <a:spcPts val="0"/>
              </a:spcBef>
              <a:spcAft>
                <a:spcPts val="0"/>
              </a:spcAft>
              <a:buClr>
                <a:srgbClr val="FF0000"/>
              </a:buClr>
              <a:buSzPts val="1400"/>
              <a:buChar char="−"/>
            </a:pPr>
            <a:r>
              <a:rPr lang="en" sz="1866"/>
              <a:t>Extensive documentation is required to use my software at different points in its lifecycle.</a:t>
            </a:r>
            <a:endParaRPr sz="1866"/>
          </a:p>
          <a:p>
            <a:pPr marL="0" indent="0">
              <a:spcBef>
                <a:spcPts val="1333"/>
              </a:spcBef>
              <a:spcAft>
                <a:spcPts val="0"/>
              </a:spcAft>
              <a:buNone/>
            </a:pPr>
            <a:endParaRPr sz="1866"/>
          </a:p>
        </p:txBody>
      </p:sp>
      <p:sp>
        <p:nvSpPr>
          <p:cNvPr id="92" name="Google Shape;92;p14"/>
          <p:cNvSpPr txBox="1"/>
          <p:nvPr/>
        </p:nvSpPr>
        <p:spPr>
          <a:xfrm>
            <a:off x="6962853" y="157920"/>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grpSp>
        <p:nvGrpSpPr>
          <p:cNvPr id="93" name="Google Shape;93;p14"/>
          <p:cNvGrpSpPr/>
          <p:nvPr/>
        </p:nvGrpSpPr>
        <p:grpSpPr>
          <a:xfrm>
            <a:off x="-143896" y="4966799"/>
            <a:ext cx="12292398" cy="1276068"/>
            <a:chOff x="-107950" y="3725400"/>
            <a:chExt cx="9221700" cy="957300"/>
          </a:xfrm>
        </p:grpSpPr>
        <p:grpSp>
          <p:nvGrpSpPr>
            <p:cNvPr id="94" name="Google Shape;94;p14"/>
            <p:cNvGrpSpPr/>
            <p:nvPr/>
          </p:nvGrpSpPr>
          <p:grpSpPr>
            <a:xfrm>
              <a:off x="-107950" y="3799625"/>
              <a:ext cx="9145354" cy="815871"/>
              <a:chOff x="-31750" y="3494825"/>
              <a:chExt cx="9145354" cy="815871"/>
            </a:xfrm>
          </p:grpSpPr>
          <p:pic>
            <p:nvPicPr>
              <p:cNvPr id="95" name="Google Shape;95;p14"/>
              <p:cNvPicPr preferRelativeResize="0"/>
              <p:nvPr/>
            </p:nvPicPr>
            <p:blipFill>
              <a:blip r:embed="rId3">
                <a:alphaModFix/>
              </a:blip>
              <a:stretch>
                <a:fillRect/>
              </a:stretch>
            </p:blipFill>
            <p:spPr>
              <a:xfrm>
                <a:off x="-31750" y="3494825"/>
                <a:ext cx="9143997" cy="263431"/>
              </a:xfrm>
              <a:prstGeom prst="rect">
                <a:avLst/>
              </a:prstGeom>
              <a:noFill/>
              <a:ln>
                <a:noFill/>
              </a:ln>
            </p:spPr>
          </p:pic>
          <p:pic>
            <p:nvPicPr>
              <p:cNvPr id="96" name="Google Shape;96;p14"/>
              <p:cNvPicPr preferRelativeResize="0"/>
              <p:nvPr/>
            </p:nvPicPr>
            <p:blipFill>
              <a:blip r:embed="rId4">
                <a:alphaModFix/>
              </a:blip>
              <a:stretch>
                <a:fillRect/>
              </a:stretch>
            </p:blipFill>
            <p:spPr>
              <a:xfrm>
                <a:off x="274400" y="3758245"/>
                <a:ext cx="8839204" cy="271909"/>
              </a:xfrm>
              <a:prstGeom prst="rect">
                <a:avLst/>
              </a:prstGeom>
              <a:noFill/>
              <a:ln>
                <a:noFill/>
              </a:ln>
            </p:spPr>
          </p:pic>
          <p:pic>
            <p:nvPicPr>
              <p:cNvPr id="97" name="Google Shape;97;p14"/>
              <p:cNvPicPr preferRelativeResize="0"/>
              <p:nvPr/>
            </p:nvPicPr>
            <p:blipFill>
              <a:blip r:embed="rId5">
                <a:alphaModFix/>
              </a:blip>
              <a:stretch>
                <a:fillRect/>
              </a:stretch>
            </p:blipFill>
            <p:spPr>
              <a:xfrm>
                <a:off x="274400" y="4030155"/>
                <a:ext cx="8839204" cy="151061"/>
              </a:xfrm>
              <a:prstGeom prst="rect">
                <a:avLst/>
              </a:prstGeom>
              <a:noFill/>
              <a:ln>
                <a:noFill/>
              </a:ln>
            </p:spPr>
          </p:pic>
          <p:pic>
            <p:nvPicPr>
              <p:cNvPr id="98" name="Google Shape;98;p14"/>
              <p:cNvPicPr preferRelativeResize="0"/>
              <p:nvPr/>
            </p:nvPicPr>
            <p:blipFill>
              <a:blip r:embed="rId6">
                <a:alphaModFix/>
              </a:blip>
              <a:stretch>
                <a:fillRect/>
              </a:stretch>
            </p:blipFill>
            <p:spPr>
              <a:xfrm>
                <a:off x="228600" y="4181215"/>
                <a:ext cx="8839204" cy="129481"/>
              </a:xfrm>
              <a:prstGeom prst="rect">
                <a:avLst/>
              </a:prstGeom>
              <a:noFill/>
              <a:ln>
                <a:noFill/>
              </a:ln>
            </p:spPr>
          </p:pic>
        </p:grpSp>
        <p:sp>
          <p:nvSpPr>
            <p:cNvPr id="99" name="Google Shape;99;p14"/>
            <p:cNvSpPr/>
            <p:nvPr/>
          </p:nvSpPr>
          <p:spPr>
            <a:xfrm>
              <a:off x="132950" y="3725400"/>
              <a:ext cx="8980800" cy="95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results for a subset of the PETSc rules</a:t>
            </a:r>
            <a:endParaRPr/>
          </a:p>
        </p:txBody>
      </p:sp>
      <p:pic>
        <p:nvPicPr>
          <p:cNvPr id="538" name="Google Shape;538;p59"/>
          <p:cNvPicPr preferRelativeResize="0"/>
          <p:nvPr/>
        </p:nvPicPr>
        <p:blipFill rotWithShape="1">
          <a:blip r:embed="rId3">
            <a:alphaModFix/>
          </a:blip>
          <a:srcRect t="19" b="19"/>
          <a:stretch/>
        </p:blipFill>
        <p:spPr>
          <a:xfrm>
            <a:off x="971580" y="1102373"/>
            <a:ext cx="10135261" cy="5092975"/>
          </a:xfrm>
          <a:prstGeom prst="rect">
            <a:avLst/>
          </a:prstGeom>
          <a:noFill/>
          <a:ln w="9525" cap="flat" cmpd="sng">
            <a:solidFill>
              <a:srgbClr val="888888"/>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33941" y="47611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Capabilities summary</a:t>
            </a:r>
            <a:endParaRPr/>
          </a:p>
        </p:txBody>
      </p:sp>
      <p:sp>
        <p:nvSpPr>
          <p:cNvPr id="544" name="Google Shape;544;p60"/>
          <p:cNvSpPr/>
          <p:nvPr/>
        </p:nvSpPr>
        <p:spPr>
          <a:xfrm>
            <a:off x="3913688" y="1655062"/>
            <a:ext cx="1460420"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Database</a:t>
            </a:r>
            <a:endParaRPr sz="2133" b="1">
              <a:solidFill>
                <a:srgbClr val="FFFFFF"/>
              </a:solidFill>
            </a:endParaRPr>
          </a:p>
        </p:txBody>
      </p:sp>
      <p:sp>
        <p:nvSpPr>
          <p:cNvPr id="545" name="Google Shape;545;p60"/>
          <p:cNvSpPr/>
          <p:nvPr/>
        </p:nvSpPr>
        <p:spPr>
          <a:xfrm>
            <a:off x="5391255" y="1655062"/>
            <a:ext cx="1460420" cy="400296"/>
          </a:xfrm>
          <a:prstGeom prst="rect">
            <a:avLst/>
          </a:prstGeom>
          <a:solidFill>
            <a:srgbClr val="0C58D3"/>
          </a:solidFill>
          <a:ln>
            <a:noFill/>
          </a:ln>
        </p:spPr>
        <p:txBody>
          <a:bodyPr spcFirstLastPara="1" wrap="square" lIns="121868" tIns="121868" rIns="0" bIns="121868" anchor="ctr" anchorCtr="0">
            <a:noAutofit/>
          </a:bodyPr>
          <a:lstStyle/>
          <a:p>
            <a:pPr>
              <a:lnSpc>
                <a:spcPct val="115000"/>
              </a:lnSpc>
              <a:spcBef>
                <a:spcPts val="0"/>
              </a:spcBef>
              <a:spcAft>
                <a:spcPts val="0"/>
              </a:spcAft>
            </a:pPr>
            <a:r>
              <a:rPr lang="en" sz="2133" b="1">
                <a:solidFill>
                  <a:srgbClr val="FFFFFF"/>
                </a:solidFill>
              </a:rPr>
              <a:t>Examples</a:t>
            </a:r>
            <a:endParaRPr sz="2133" b="1">
              <a:solidFill>
                <a:srgbClr val="FFFFFF"/>
              </a:solidFill>
            </a:endParaRPr>
          </a:p>
        </p:txBody>
      </p:sp>
      <p:sp>
        <p:nvSpPr>
          <p:cNvPr id="546" name="Google Shape;546;p60"/>
          <p:cNvSpPr/>
          <p:nvPr/>
        </p:nvSpPr>
        <p:spPr>
          <a:xfrm>
            <a:off x="6868842" y="1655062"/>
            <a:ext cx="4779155"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Repository Location</a:t>
            </a:r>
            <a:endParaRPr sz="2133" b="1">
              <a:solidFill>
                <a:srgbClr val="FFFFFF"/>
              </a:solidFill>
            </a:endParaRPr>
          </a:p>
        </p:txBody>
      </p:sp>
      <p:sp>
        <p:nvSpPr>
          <p:cNvPr id="547" name="Google Shape;547;p60"/>
          <p:cNvSpPr/>
          <p:nvPr/>
        </p:nvSpPr>
        <p:spPr>
          <a:xfrm>
            <a:off x="444152" y="1655062"/>
            <a:ext cx="3452301"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chemeClr val="lt1"/>
                </a:solidFill>
              </a:rPr>
              <a:t>Type of Data/Analysis</a:t>
            </a:r>
            <a:endParaRPr b="1"/>
          </a:p>
        </p:txBody>
      </p:sp>
      <p:grpSp>
        <p:nvGrpSpPr>
          <p:cNvPr id="548" name="Google Shape;548;p60"/>
          <p:cNvGrpSpPr/>
          <p:nvPr/>
        </p:nvGrpSpPr>
        <p:grpSpPr>
          <a:xfrm>
            <a:off x="445469" y="2983251"/>
            <a:ext cx="11202559" cy="898998"/>
            <a:chOff x="943723" y="3783775"/>
            <a:chExt cx="7725784" cy="674424"/>
          </a:xfrm>
        </p:grpSpPr>
        <p:sp>
          <p:nvSpPr>
            <p:cNvPr id="549" name="Google Shape;549;p60"/>
            <p:cNvSpPr/>
            <p:nvPr/>
          </p:nvSpPr>
          <p:spPr>
            <a:xfrm>
              <a:off x="5373408" y="3783799"/>
              <a:ext cx="32961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a:solidFill>
                    <a:schemeClr val="lt1"/>
                  </a:solidFill>
                </a:rPr>
                <a:t>github.com/HPCL/ideas-uo/</a:t>
              </a:r>
              <a:endParaRPr sz="2133">
                <a:solidFill>
                  <a:srgbClr val="FFFFFF"/>
                </a:solidFill>
              </a:endParaRPr>
            </a:p>
          </p:txBody>
        </p:sp>
        <p:sp>
          <p:nvSpPr>
            <p:cNvPr id="550" name="Google Shape;550;p60"/>
            <p:cNvSpPr/>
            <p:nvPr/>
          </p:nvSpPr>
          <p:spPr>
            <a:xfrm>
              <a:off x="943723" y="3783775"/>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1" name="Google Shape;551;p60"/>
            <p:cNvSpPr/>
            <p:nvPr/>
          </p:nvSpPr>
          <p:spPr>
            <a:xfrm>
              <a:off x="3335463"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2" name="Google Shape;552;p60"/>
            <p:cNvSpPr/>
            <p:nvPr/>
          </p:nvSpPr>
          <p:spPr>
            <a:xfrm>
              <a:off x="4354429"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3" name="Google Shape;553;p60"/>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grpSp>
        <p:nvGrpSpPr>
          <p:cNvPr id="554" name="Google Shape;554;p60"/>
          <p:cNvGrpSpPr/>
          <p:nvPr/>
        </p:nvGrpSpPr>
        <p:grpSpPr>
          <a:xfrm>
            <a:off x="445469" y="3889514"/>
            <a:ext cx="11202125" cy="906197"/>
            <a:chOff x="943723" y="4463649"/>
            <a:chExt cx="7725484" cy="679825"/>
          </a:xfrm>
        </p:grpSpPr>
        <p:sp>
          <p:nvSpPr>
            <p:cNvPr id="555" name="Google Shape;555;p60"/>
            <p:cNvSpPr/>
            <p:nvPr/>
          </p:nvSpPr>
          <p:spPr>
            <a:xfrm>
              <a:off x="5373408" y="4469074"/>
              <a:ext cx="3295800" cy="674400"/>
            </a:xfrm>
            <a:prstGeom prst="rect">
              <a:avLst/>
            </a:prstGeom>
            <a:solidFill>
              <a:srgbClr val="0C58D3"/>
            </a:solidFill>
            <a:ln>
              <a:noFill/>
            </a:ln>
          </p:spPr>
          <p:txBody>
            <a:bodyPr spcFirstLastPara="1" wrap="square" lIns="121868" tIns="121868" rIns="121868" bIns="121868" anchor="t" anchorCtr="0">
              <a:noAutofit/>
            </a:bodyPr>
            <a:lstStyle/>
            <a:p>
              <a:pPr marL="228543" indent="-186220">
                <a:spcBef>
                  <a:spcPts val="0"/>
                </a:spcBef>
                <a:spcAft>
                  <a:spcPts val="0"/>
                </a:spcAft>
                <a:buClr>
                  <a:srgbClr val="FFFFFF"/>
                </a:buClr>
                <a:buSzPts val="1300"/>
                <a:buChar char="●"/>
              </a:pPr>
              <a:r>
                <a:rPr lang="en" sz="1733">
                  <a:solidFill>
                    <a:srgbClr val="FFFFFF"/>
                  </a:solidFill>
                </a:rPr>
                <a:t>github.com/HPCL/code-analysis (dynamic)</a:t>
              </a:r>
              <a:endParaRPr sz="1733">
                <a:solidFill>
                  <a:srgbClr val="FFFFFF"/>
                </a:solidFill>
              </a:endParaRPr>
            </a:p>
            <a:p>
              <a:pPr marL="228543" indent="-186220">
                <a:spcBef>
                  <a:spcPts val="0"/>
                </a:spcBef>
                <a:spcAft>
                  <a:spcPts val="0"/>
                </a:spcAft>
                <a:buClr>
                  <a:srgbClr val="FFFFFF"/>
                </a:buClr>
                <a:buSzPts val="1300"/>
                <a:buChar char="●"/>
              </a:pPr>
              <a:r>
                <a:rPr lang="en" sz="1733">
                  <a:solidFill>
                    <a:srgbClr val="FFFFFF"/>
                  </a:solidFill>
                </a:rPr>
                <a:t>github.com/HPCL/llvm-project/tree/xsdk-uo/clang-tools-extra/clang-tidy/petsc (static)</a:t>
              </a:r>
              <a:endParaRPr sz="1733">
                <a:solidFill>
                  <a:srgbClr val="FFFFFF"/>
                </a:solidFill>
              </a:endParaRPr>
            </a:p>
          </p:txBody>
        </p:sp>
        <p:sp>
          <p:nvSpPr>
            <p:cNvPr id="556" name="Google Shape;556;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7" name="Google Shape;557;p60"/>
            <p:cNvSpPr/>
            <p:nvPr/>
          </p:nvSpPr>
          <p:spPr>
            <a:xfrm>
              <a:off x="986067" y="4469074"/>
              <a:ext cx="23808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8" name="Google Shape;558;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9" name="Google Shape;559;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0" name="Google Shape;560;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1" name="Google Shape;561;p60"/>
            <p:cNvSpPr/>
            <p:nvPr/>
          </p:nvSpPr>
          <p:spPr>
            <a:xfrm>
              <a:off x="3633813" y="4601063"/>
              <a:ext cx="410400" cy="410400"/>
            </a:xfrm>
            <a:prstGeom prst="mathMultiply">
              <a:avLst>
                <a:gd name="adj1" fmla="val 5080"/>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2" name="Google Shape;562;p60"/>
            <p:cNvSpPr/>
            <p:nvPr/>
          </p:nvSpPr>
          <p:spPr>
            <a:xfrm>
              <a:off x="952146" y="4463649"/>
              <a:ext cx="23808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Code quality checkers (dynamic &amp; static)</a:t>
              </a:r>
              <a:endParaRPr sz="2133">
                <a:solidFill>
                  <a:srgbClr val="FFFFFF"/>
                </a:solidFill>
              </a:endParaRPr>
            </a:p>
          </p:txBody>
        </p:sp>
      </p:grpSp>
      <p:grpSp>
        <p:nvGrpSpPr>
          <p:cNvPr id="563" name="Google Shape;563;p60"/>
          <p:cNvGrpSpPr/>
          <p:nvPr/>
        </p:nvGrpSpPr>
        <p:grpSpPr>
          <a:xfrm>
            <a:off x="445469" y="4810179"/>
            <a:ext cx="11202125" cy="898994"/>
            <a:chOff x="943723" y="4469050"/>
            <a:chExt cx="7725484" cy="674421"/>
          </a:xfrm>
        </p:grpSpPr>
        <p:sp>
          <p:nvSpPr>
            <p:cNvPr id="564" name="Google Shape;564;p60"/>
            <p:cNvSpPr/>
            <p:nvPr/>
          </p:nvSpPr>
          <p:spPr>
            <a:xfrm>
              <a:off x="5373408" y="4469071"/>
              <a:ext cx="3295800" cy="674400"/>
            </a:xfrm>
            <a:prstGeom prst="rect">
              <a:avLst/>
            </a:prstGeom>
            <a:solidFill>
              <a:srgbClr val="0C58D3"/>
            </a:solidFill>
            <a:ln>
              <a:noFill/>
            </a:ln>
          </p:spPr>
          <p:txBody>
            <a:bodyPr spcFirstLastPara="1" wrap="square" lIns="121868" tIns="121868" rIns="121868" bIns="121868" anchor="t" anchorCtr="0">
              <a:noAutofit/>
            </a:bodyPr>
            <a:lstStyle/>
            <a:p>
              <a:pPr>
                <a:lnSpc>
                  <a:spcPct val="115000"/>
                </a:lnSpc>
                <a:spcBef>
                  <a:spcPts val="0"/>
                </a:spcBef>
                <a:spcAft>
                  <a:spcPts val="0"/>
                </a:spcAft>
              </a:pPr>
              <a:r>
                <a:rPr lang="en" sz="2133">
                  <a:solidFill>
                    <a:srgbClr val="FFFFFF"/>
                  </a:solidFill>
                </a:rPr>
                <a:t>Not publicly available yet, contact norris@cs.uoregon.edu</a:t>
              </a:r>
              <a:endParaRPr sz="2133">
                <a:solidFill>
                  <a:srgbClr val="FFFFFF"/>
                </a:solidFill>
              </a:endParaRPr>
            </a:p>
          </p:txBody>
        </p:sp>
        <p:sp>
          <p:nvSpPr>
            <p:cNvPr id="565" name="Google Shape;565;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6" name="Google Shape;566;p60"/>
            <p:cNvSpPr/>
            <p:nvPr/>
          </p:nvSpPr>
          <p:spPr>
            <a:xfrm>
              <a:off x="987170" y="4469071"/>
              <a:ext cx="23100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7" name="Google Shape;567;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8" name="Google Shape;568;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9" name="Google Shape;569;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sp>
        <p:nvSpPr>
          <p:cNvPr id="570" name="Google Shape;570;p60"/>
          <p:cNvSpPr/>
          <p:nvPr/>
        </p:nvSpPr>
        <p:spPr>
          <a:xfrm rot="-2556178">
            <a:off x="4426421" y="2440030"/>
            <a:ext cx="425940" cy="150562"/>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nvGrpSpPr>
          <p:cNvPr id="571" name="Google Shape;571;p60"/>
          <p:cNvGrpSpPr/>
          <p:nvPr/>
        </p:nvGrpSpPr>
        <p:grpSpPr>
          <a:xfrm>
            <a:off x="438152" y="2069805"/>
            <a:ext cx="11209848" cy="898999"/>
            <a:chOff x="939597" y="3098499"/>
            <a:chExt cx="7730811" cy="674425"/>
          </a:xfrm>
        </p:grpSpPr>
        <p:sp>
          <p:nvSpPr>
            <p:cNvPr id="572" name="Google Shape;572;p60"/>
            <p:cNvSpPr/>
            <p:nvPr/>
          </p:nvSpPr>
          <p:spPr>
            <a:xfrm>
              <a:off x="5373408" y="3098511"/>
              <a:ext cx="32970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a:solidFill>
                    <a:srgbClr val="FFFFFF"/>
                  </a:solidFill>
                </a:rPr>
                <a:t>github.com/HPCL/ideas-uo/</a:t>
              </a:r>
              <a:endParaRPr sz="2133">
                <a:solidFill>
                  <a:srgbClr val="FFFFFF"/>
                </a:solidFill>
              </a:endParaRPr>
            </a:p>
          </p:txBody>
        </p:sp>
        <p:sp>
          <p:nvSpPr>
            <p:cNvPr id="573" name="Google Shape;573;p60"/>
            <p:cNvSpPr/>
            <p:nvPr/>
          </p:nvSpPr>
          <p:spPr>
            <a:xfrm>
              <a:off x="943723" y="309850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4" name="Google Shape;574;p60"/>
            <p:cNvSpPr/>
            <p:nvPr/>
          </p:nvSpPr>
          <p:spPr>
            <a:xfrm>
              <a:off x="943728" y="3098524"/>
              <a:ext cx="23799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5" name="Google Shape;575;p60"/>
            <p:cNvSpPr/>
            <p:nvPr/>
          </p:nvSpPr>
          <p:spPr>
            <a:xfrm>
              <a:off x="3335463"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6" name="Google Shape;576;p60"/>
            <p:cNvSpPr/>
            <p:nvPr/>
          </p:nvSpPr>
          <p:spPr>
            <a:xfrm>
              <a:off x="4354429"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7" name="Google Shape;577;p60"/>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8" name="Google Shape;578;p60"/>
            <p:cNvSpPr/>
            <p:nvPr/>
          </p:nvSpPr>
          <p:spPr>
            <a:xfrm>
              <a:off x="939597" y="3098499"/>
              <a:ext cx="23799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 data: commits, changes (lines, files, etc.)</a:t>
              </a:r>
              <a:endParaRPr sz="2133">
                <a:solidFill>
                  <a:srgbClr val="FFFFFF"/>
                </a:solidFill>
              </a:endParaRPr>
            </a:p>
          </p:txBody>
        </p:sp>
      </p:grpSp>
      <p:sp>
        <p:nvSpPr>
          <p:cNvPr id="579" name="Google Shape;579;p60"/>
          <p:cNvSpPr/>
          <p:nvPr/>
        </p:nvSpPr>
        <p:spPr>
          <a:xfrm>
            <a:off x="1385839" y="6605739"/>
            <a:ext cx="977745" cy="898966"/>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 sz="2133">
                <a:solidFill>
                  <a:srgbClr val="FFFFFF"/>
                </a:solidFill>
              </a:rPr>
              <a:t>Mailing Lists</a:t>
            </a:r>
            <a:endParaRPr sz="2133">
              <a:solidFill>
                <a:srgbClr val="FFFFFF"/>
              </a:solidFill>
            </a:endParaRPr>
          </a:p>
        </p:txBody>
      </p:sp>
      <p:sp>
        <p:nvSpPr>
          <p:cNvPr id="580" name="Google Shape;580;p60"/>
          <p:cNvSpPr/>
          <p:nvPr/>
        </p:nvSpPr>
        <p:spPr>
          <a:xfrm rot="-2556178">
            <a:off x="4430917" y="2438067"/>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1" name="Google Shape;581;p60"/>
          <p:cNvSpPr/>
          <p:nvPr/>
        </p:nvSpPr>
        <p:spPr>
          <a:xfrm>
            <a:off x="444741" y="2983267"/>
            <a:ext cx="3451101" cy="898966"/>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2" name="Google Shape;582;p60"/>
          <p:cNvSpPr/>
          <p:nvPr/>
        </p:nvSpPr>
        <p:spPr>
          <a:xfrm>
            <a:off x="406894" y="2968804"/>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Github and Gilab issues and associated metadata</a:t>
            </a:r>
            <a:endParaRPr sz="2133">
              <a:solidFill>
                <a:srgbClr val="FFFFFF"/>
              </a:solidFill>
            </a:endParaRPr>
          </a:p>
        </p:txBody>
      </p:sp>
      <p:sp>
        <p:nvSpPr>
          <p:cNvPr id="583" name="Google Shape;583;p60"/>
          <p:cNvSpPr/>
          <p:nvPr/>
        </p:nvSpPr>
        <p:spPr>
          <a:xfrm rot="-2556178">
            <a:off x="4426418" y="3347946"/>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4" name="Google Shape;584;p60"/>
          <p:cNvSpPr/>
          <p:nvPr/>
        </p:nvSpPr>
        <p:spPr>
          <a:xfrm>
            <a:off x="444750" y="4802959"/>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Mailing lists</a:t>
            </a:r>
            <a:endParaRPr sz="2133">
              <a:solidFill>
                <a:srgbClr val="FFFFFF"/>
              </a:solidFill>
            </a:endParaRPr>
          </a:p>
        </p:txBody>
      </p:sp>
      <p:sp>
        <p:nvSpPr>
          <p:cNvPr id="585" name="Google Shape;585;p60"/>
          <p:cNvSpPr/>
          <p:nvPr/>
        </p:nvSpPr>
        <p:spPr>
          <a:xfrm rot="-2556178">
            <a:off x="4426418" y="5174841"/>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Summary</a:t>
            </a:r>
            <a:endParaRPr/>
          </a:p>
        </p:txBody>
      </p:sp>
      <p:sp>
        <p:nvSpPr>
          <p:cNvPr id="591" name="Google Shape;591;p61"/>
          <p:cNvSpPr txBox="1">
            <a:spLocks noGrp="1"/>
          </p:cNvSpPr>
          <p:nvPr>
            <p:ph type="body" idx="1"/>
          </p:nvPr>
        </p:nvSpPr>
        <p:spPr>
          <a:xfrm>
            <a:off x="365771" y="1103706"/>
            <a:ext cx="11369838" cy="4680781"/>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609448" indent="-440157">
              <a:lnSpc>
                <a:spcPct val="100000"/>
              </a:lnSpc>
              <a:spcBef>
                <a:spcPts val="1333"/>
              </a:spcBef>
              <a:spcAft>
                <a:spcPts val="0"/>
              </a:spcAft>
              <a:buSzPts val="1600"/>
              <a:buChar char="➢"/>
            </a:pPr>
            <a:r>
              <a:rPr lang="en" sz="2133"/>
              <a:t>We introduced a </a:t>
            </a:r>
            <a:r>
              <a:rPr lang="en" sz="2133" b="1"/>
              <a:t>flexible</a:t>
            </a:r>
            <a:r>
              <a:rPr lang="en" sz="2133"/>
              <a:t>, </a:t>
            </a:r>
            <a:r>
              <a:rPr lang="en" sz="2133" b="1"/>
              <a:t>efficient</a:t>
            </a:r>
            <a:r>
              <a:rPr lang="en" sz="2133"/>
              <a:t>, and </a:t>
            </a:r>
            <a:r>
              <a:rPr lang="en" sz="2133" b="1"/>
              <a:t>usable</a:t>
            </a:r>
            <a:r>
              <a:rPr lang="en" sz="2133"/>
              <a:t> software framework for </a:t>
            </a:r>
            <a:r>
              <a:rPr lang="en" sz="2133" b="1"/>
              <a:t>acquiring</a:t>
            </a:r>
            <a:r>
              <a:rPr lang="en" sz="2133"/>
              <a:t>, </a:t>
            </a:r>
            <a:r>
              <a:rPr lang="en" sz="2133" b="1"/>
              <a:t>storing</a:t>
            </a:r>
            <a:r>
              <a:rPr lang="en" sz="2133"/>
              <a:t>,  </a:t>
            </a:r>
            <a:r>
              <a:rPr lang="en" sz="2133" b="1"/>
              <a:t>manipulating</a:t>
            </a:r>
            <a:r>
              <a:rPr lang="en" sz="2133"/>
              <a:t>, and </a:t>
            </a:r>
            <a:r>
              <a:rPr lang="en" sz="2133" b="1"/>
              <a:t>visualizing</a:t>
            </a:r>
            <a:r>
              <a:rPr lang="en" sz="2133"/>
              <a:t> development-related data.</a:t>
            </a:r>
            <a:endParaRPr sz="2133"/>
          </a:p>
          <a:p>
            <a:pPr marL="609448" indent="-440157">
              <a:lnSpc>
                <a:spcPct val="100000"/>
              </a:lnSpc>
              <a:spcBef>
                <a:spcPts val="1333"/>
              </a:spcBef>
              <a:spcAft>
                <a:spcPts val="0"/>
              </a:spcAft>
              <a:buSzPts val="1600"/>
              <a:buChar char="➢"/>
            </a:pPr>
            <a:r>
              <a:rPr lang="en" sz="2133"/>
              <a:t>We demonstrated a few of its capabilities here; an ever growing number of patterns and other analyses are continuously being developed.</a:t>
            </a:r>
            <a:endParaRPr sz="2133"/>
          </a:p>
          <a:p>
            <a:pPr marL="1218895" lvl="1" indent="-431692">
              <a:spcBef>
                <a:spcPts val="1333"/>
              </a:spcBef>
              <a:spcAft>
                <a:spcPts val="0"/>
              </a:spcAft>
              <a:buClr>
                <a:schemeClr val="accent4"/>
              </a:buClr>
              <a:buSzPts val="1500"/>
              <a:buChar char="●"/>
            </a:pPr>
            <a:r>
              <a:rPr lang="en" b="1">
                <a:solidFill>
                  <a:schemeClr val="accent4"/>
                </a:solidFill>
              </a:rPr>
              <a:t>Contributions and/or requests welcome! </a:t>
            </a:r>
            <a:r>
              <a:rPr lang="en" sz="1866">
                <a:solidFill>
                  <a:srgbClr val="1A73E8"/>
                </a:solidFill>
              </a:rPr>
              <a:t>https://github.com/HPCL/ideas-uo/</a:t>
            </a:r>
            <a:endParaRPr b="1">
              <a:solidFill>
                <a:schemeClr val="accent4"/>
              </a:solidFill>
            </a:endParaRPr>
          </a:p>
          <a:p>
            <a:pPr marL="0" indent="0">
              <a:spcBef>
                <a:spcPts val="1333"/>
              </a:spcBef>
              <a:spcAft>
                <a:spcPts val="0"/>
              </a:spcAft>
              <a:buNone/>
            </a:pPr>
            <a:endParaRPr sz="1733"/>
          </a:p>
          <a:p>
            <a:pPr marL="609448" indent="-440157">
              <a:lnSpc>
                <a:spcPct val="100000"/>
              </a:lnSpc>
              <a:spcBef>
                <a:spcPts val="1333"/>
              </a:spcBef>
              <a:spcAft>
                <a:spcPts val="0"/>
              </a:spcAft>
              <a:buSzPts val="1600"/>
              <a:buChar char="➢"/>
            </a:pPr>
            <a:r>
              <a:rPr lang="en" sz="2133"/>
              <a:t>Acknowledgments: DOE ECP IDEAS Productivity Project</a:t>
            </a:r>
            <a:endParaRPr sz="2133"/>
          </a:p>
          <a:p>
            <a:pPr marL="1218895" lvl="1" indent="-414763">
              <a:lnSpc>
                <a:spcPct val="100000"/>
              </a:lnSpc>
              <a:spcBef>
                <a:spcPts val="0"/>
              </a:spcBef>
              <a:spcAft>
                <a:spcPts val="0"/>
              </a:spcAft>
              <a:buSzPts val="1300"/>
              <a:buChar char="●"/>
            </a:pPr>
            <a:r>
              <a:rPr lang="en" sz="1733"/>
              <a:t>Carter Perkins, Bosco Ndemeye, Stephen Fickas, University of Oregon</a:t>
            </a:r>
            <a:endParaRPr sz="1733"/>
          </a:p>
          <a:p>
            <a:pPr marL="1218895" lvl="1" indent="-414763">
              <a:lnSpc>
                <a:spcPct val="100000"/>
              </a:lnSpc>
              <a:spcBef>
                <a:spcPts val="0"/>
              </a:spcBef>
              <a:spcAft>
                <a:spcPts val="0"/>
              </a:spcAft>
              <a:buSzPts val="1300"/>
              <a:buChar char="●"/>
            </a:pPr>
            <a:r>
              <a:rPr lang="en" sz="1733"/>
              <a:t>Armando Acosta and Kanika Sood, California State University, Fullerton</a:t>
            </a:r>
            <a:endParaRPr sz="1733"/>
          </a:p>
          <a:p>
            <a:pPr marL="1218895" lvl="1" indent="-414763">
              <a:lnSpc>
                <a:spcPct val="100000"/>
              </a:lnSpc>
              <a:spcBef>
                <a:spcPts val="0"/>
              </a:spcBef>
              <a:spcAft>
                <a:spcPts val="0"/>
              </a:spcAft>
              <a:buSzPts val="1300"/>
              <a:buChar char="●"/>
            </a:pPr>
            <a:r>
              <a:rPr lang="en" sz="1733"/>
              <a:t>Anshu Dubey and Lois Curfman McInnes, Argonne National Laboratory</a:t>
            </a:r>
            <a:endParaRPr/>
          </a:p>
          <a:p>
            <a:pPr marL="0" indent="0" algn="ctr">
              <a:spcBef>
                <a:spcPts val="1333"/>
              </a:spcBef>
              <a:spcAft>
                <a:spcPts val="0"/>
              </a:spcAft>
              <a:buNone/>
            </a:pPr>
            <a:r>
              <a:rPr lang="en"/>
              <a:t>Thank you!</a:t>
            </a:r>
            <a:endParaRPr/>
          </a:p>
        </p:txBody>
      </p:sp>
      <p:sp>
        <p:nvSpPr>
          <p:cNvPr id="592" name="Google Shape;592;p61"/>
          <p:cNvSpPr txBox="1"/>
          <p:nvPr/>
        </p:nvSpPr>
        <p:spPr>
          <a:xfrm>
            <a:off x="365771" y="5506392"/>
            <a:ext cx="11822920" cy="800114"/>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t>ECP projects that may be present in examples in this webinar:</a:t>
            </a:r>
            <a:r>
              <a:rPr lang="en"/>
              <a:t> Spack, LAMMPS, PETSc, Nek5000 E3SM, QMCPACK, QDPXX, LATTE NAMD, HYPRE, fast-export, Enzo, TAU2, xpress-apex, LATTE, NWChem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Murphy-Hill et al. study conclusions</a:t>
            </a:r>
            <a:endParaRPr/>
          </a:p>
        </p:txBody>
      </p:sp>
      <p:sp>
        <p:nvSpPr>
          <p:cNvPr id="105" name="Google Shape;105;p15"/>
          <p:cNvSpPr txBox="1">
            <a:spLocks noGrp="1"/>
          </p:cNvSpPr>
          <p:nvPr>
            <p:ph type="body" idx="1"/>
          </p:nvPr>
        </p:nvSpPr>
        <p:spPr>
          <a:xfrm>
            <a:off x="365771" y="1021694"/>
            <a:ext cx="11369838" cy="510786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sz="2000"/>
              <a:t>“A notable outcome of the ranking is that the top 10 productivity factors are non-technical. This is somewhat surprising, given that most software engineering research tends to focus on technical aspects of software engineering, in our estimation. </a:t>
            </a:r>
            <a:endParaRPr sz="2000"/>
          </a:p>
          <a:p>
            <a:pPr marL="0" indent="0">
              <a:spcBef>
                <a:spcPts val="1333"/>
              </a:spcBef>
              <a:spcAft>
                <a:spcPts val="0"/>
              </a:spcAft>
              <a:buClr>
                <a:schemeClr val="dk1"/>
              </a:buClr>
              <a:buSzPts val="1100"/>
              <a:buNone/>
            </a:pPr>
            <a:r>
              <a:rPr lang="en" sz="2000"/>
              <a:t>Thus, a vigorous refocusing on human factors may yield substantially more industry impact for the software engineering research community. For instance, answering the following questions may be especially fruitful:</a:t>
            </a:r>
            <a:endParaRPr sz="2000"/>
          </a:p>
          <a:p>
            <a:pPr marL="609448" indent="-431692">
              <a:lnSpc>
                <a:spcPct val="100000"/>
              </a:lnSpc>
              <a:spcBef>
                <a:spcPts val="1333"/>
              </a:spcBef>
              <a:spcAft>
                <a:spcPts val="0"/>
              </a:spcAft>
              <a:buSzPts val="1500"/>
              <a:buChar char="➢"/>
            </a:pPr>
            <a:r>
              <a:rPr lang="en" sz="2000"/>
              <a:t>What makes software developers </a:t>
            </a:r>
            <a:r>
              <a:rPr lang="en" sz="2000" b="1"/>
              <a:t>enthusiastic</a:t>
            </a:r>
            <a:r>
              <a:rPr lang="en" sz="2000"/>
              <a:t> about their job? What accounts for differences in levels of enthusiasm between developers? What interventions can increase enthusiasm? This work can extend existing work on developer happiness [24] and motivation [25].</a:t>
            </a:r>
            <a:endParaRPr sz="2000"/>
          </a:p>
          <a:p>
            <a:pPr marL="609448" indent="-431692">
              <a:lnSpc>
                <a:spcPct val="100000"/>
              </a:lnSpc>
              <a:spcBef>
                <a:spcPts val="1333"/>
              </a:spcBef>
              <a:spcAft>
                <a:spcPts val="0"/>
              </a:spcAft>
              <a:buSzPts val="1500"/>
              <a:buChar char="➢"/>
            </a:pPr>
            <a:r>
              <a:rPr lang="en" sz="2000"/>
              <a:t>What kinds of new ideas are commonly expressed in software development practice? What actions influence developers’ feelings of support for those ideas? What interventions can increase </a:t>
            </a:r>
            <a:r>
              <a:rPr lang="en" sz="2000" b="1"/>
              <a:t>support for new ideas</a:t>
            </a:r>
            <a:r>
              <a:rPr lang="en" sz="2000"/>
              <a:t>, while maintaining current </a:t>
            </a:r>
            <a:r>
              <a:rPr lang="en" sz="2000" b="1"/>
              <a:t>commitments</a:t>
            </a:r>
            <a:r>
              <a:rPr lang="en" sz="2000"/>
              <a:t>?</a:t>
            </a:r>
            <a:endParaRPr sz="2000"/>
          </a:p>
          <a:p>
            <a:pPr marL="609448" indent="-431692">
              <a:lnSpc>
                <a:spcPct val="100000"/>
              </a:lnSpc>
              <a:spcBef>
                <a:spcPts val="1333"/>
              </a:spcBef>
              <a:spcAft>
                <a:spcPts val="1333"/>
              </a:spcAft>
              <a:buSzPts val="1500"/>
              <a:buChar char="➢"/>
            </a:pPr>
            <a:r>
              <a:rPr lang="en" sz="2000"/>
              <a:t>What kinds of job feedback do software engineers receive, and what makes it </a:t>
            </a:r>
            <a:r>
              <a:rPr lang="en" sz="2000" b="1"/>
              <a:t>useful</a:t>
            </a:r>
            <a:r>
              <a:rPr lang="en" sz="2000"/>
              <a:t>? What kinds of feedback is not useful? What </a:t>
            </a:r>
            <a:r>
              <a:rPr lang="en" sz="2000" b="1"/>
              <a:t>interventions</a:t>
            </a:r>
            <a:r>
              <a:rPr lang="en" sz="2000"/>
              <a:t> can increase the regularity and usefulness of feedback?” [emphases mine]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5632432" y="4994392"/>
            <a:ext cx="2212224" cy="1710354"/>
          </a:xfrm>
          <a:prstGeom prst="trapezoid">
            <a:avLst>
              <a:gd name="adj" fmla="val 40038"/>
            </a:avLst>
          </a:prstGeom>
          <a:solidFill>
            <a:schemeClr val="lt2"/>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lgn="ctr">
              <a:lnSpc>
                <a:spcPct val="90000"/>
              </a:lnSpc>
              <a:spcBef>
                <a:spcPts val="0"/>
              </a:spcBef>
              <a:spcAft>
                <a:spcPts val="0"/>
              </a:spcAft>
            </a:pPr>
            <a:r>
              <a:rPr lang="en">
                <a:latin typeface="Arial Narrow"/>
                <a:ea typeface="Arial Narrow"/>
                <a:cs typeface="Arial Narrow"/>
                <a:sym typeface="Arial Narrow"/>
              </a:rPr>
              <a:t>Develop- ment-related data and analysis</a:t>
            </a:r>
            <a:endParaRPr>
              <a:latin typeface="Arial Narrow"/>
              <a:ea typeface="Arial Narrow"/>
              <a:cs typeface="Arial Narrow"/>
              <a:sym typeface="Arial Narrow"/>
            </a:endParaRPr>
          </a:p>
        </p:txBody>
      </p:sp>
      <p:sp>
        <p:nvSpPr>
          <p:cNvPr id="111" name="Google Shape;111;p1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we are trying to do</a:t>
            </a:r>
            <a:endParaRPr/>
          </a:p>
        </p:txBody>
      </p:sp>
      <p:sp>
        <p:nvSpPr>
          <p:cNvPr id="112" name="Google Shape;112;p16"/>
          <p:cNvSpPr txBox="1">
            <a:spLocks noGrp="1"/>
          </p:cNvSpPr>
          <p:nvPr>
            <p:ph type="body" idx="1"/>
          </p:nvPr>
        </p:nvSpPr>
        <p:spPr>
          <a:xfrm>
            <a:off x="365771" y="1326414"/>
            <a:ext cx="6023631" cy="107292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Motivation and enthusiasm are ephemeral things that cannot be quantified easily.</a:t>
            </a:r>
            <a:endParaRPr/>
          </a:p>
        </p:txBody>
      </p:sp>
      <p:sp>
        <p:nvSpPr>
          <p:cNvPr id="113" name="Google Shape;113;p16"/>
          <p:cNvSpPr txBox="1">
            <a:spLocks noGrp="1"/>
          </p:cNvSpPr>
          <p:nvPr>
            <p:ph type="body" idx="1"/>
          </p:nvPr>
        </p:nvSpPr>
        <p:spPr>
          <a:xfrm>
            <a:off x="4653054" y="2501008"/>
            <a:ext cx="7085354" cy="1198888"/>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On the other hand, we have many artifacts and associated metadata that are related (if indirectly) to productivity.</a:t>
            </a:r>
            <a:endParaRPr/>
          </a:p>
        </p:txBody>
      </p:sp>
      <p:pic>
        <p:nvPicPr>
          <p:cNvPr id="114" name="Google Shape;114;p16"/>
          <p:cNvPicPr preferRelativeResize="0"/>
          <p:nvPr/>
        </p:nvPicPr>
        <p:blipFill>
          <a:blip r:embed="rId3">
            <a:alphaModFix/>
          </a:blip>
          <a:stretch>
            <a:fillRect/>
          </a:stretch>
        </p:blipFill>
        <p:spPr>
          <a:xfrm>
            <a:off x="7056195" y="4286710"/>
            <a:ext cx="4121926" cy="1860049"/>
          </a:xfrm>
          <a:prstGeom prst="rect">
            <a:avLst/>
          </a:prstGeom>
          <a:noFill/>
          <a:ln>
            <a:noFill/>
          </a:ln>
        </p:spPr>
      </p:pic>
      <p:sp>
        <p:nvSpPr>
          <p:cNvPr id="115" name="Google Shape;115;p16"/>
          <p:cNvSpPr txBox="1">
            <a:spLocks noGrp="1"/>
          </p:cNvSpPr>
          <p:nvPr>
            <p:ph type="body" idx="1"/>
          </p:nvPr>
        </p:nvSpPr>
        <p:spPr>
          <a:xfrm>
            <a:off x="275561" y="3959095"/>
            <a:ext cx="6023631" cy="1859916"/>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So, we are betting that using </a:t>
            </a:r>
            <a:r>
              <a:rPr lang="en" b="1"/>
              <a:t>some data</a:t>
            </a:r>
            <a:r>
              <a:rPr lang="en"/>
              <a:t> is better than not looking at any data, as we make decisions that are aimed at improving software development productivity and code quality.</a:t>
            </a:r>
            <a:endParaRPr/>
          </a:p>
        </p:txBody>
      </p:sp>
      <p:sp>
        <p:nvSpPr>
          <p:cNvPr id="116" name="Google Shape;116;p16"/>
          <p:cNvSpPr/>
          <p:nvPr/>
        </p:nvSpPr>
        <p:spPr>
          <a:xfrm>
            <a:off x="5983108" y="4538778"/>
            <a:ext cx="1731581" cy="914162"/>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spcBef>
                <a:spcPts val="0"/>
              </a:spcBef>
              <a:spcAft>
                <a:spcPts val="0"/>
              </a:spcAft>
            </a:pPr>
            <a:r>
              <a:rPr lang="en">
                <a:latin typeface="Arial Narrow"/>
                <a:ea typeface="Arial Narrow"/>
                <a:cs typeface="Arial Narrow"/>
                <a:sym typeface="Arial Narrow"/>
              </a:rPr>
              <a:t>Enthusiasm, motivation</a:t>
            </a:r>
            <a:endParaRPr>
              <a:latin typeface="Arial Narrow"/>
              <a:ea typeface="Arial Narrow"/>
              <a:cs typeface="Arial Narrow"/>
              <a:sym typeface="Arial Narrow"/>
            </a:endParaRPr>
          </a:p>
        </p:txBody>
      </p:sp>
      <p:sp>
        <p:nvSpPr>
          <p:cNvPr id="117" name="Google Shape;117;p16"/>
          <p:cNvSpPr/>
          <p:nvPr/>
        </p:nvSpPr>
        <p:spPr>
          <a:xfrm flipH="1">
            <a:off x="10456676" y="3465857"/>
            <a:ext cx="1417631" cy="1072921"/>
          </a:xfrm>
          <a:prstGeom prst="verticalScroll">
            <a:avLst>
              <a:gd name="adj" fmla="val 1250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More and better software</a:t>
            </a:r>
            <a:endParaRPr>
              <a:latin typeface="Arial Narrow"/>
              <a:ea typeface="Arial Narrow"/>
              <a:cs typeface="Arial Narrow"/>
              <a:sym typeface="Arial Narrow"/>
            </a:endParaRPr>
          </a:p>
        </p:txBody>
      </p:sp>
      <p:grpSp>
        <p:nvGrpSpPr>
          <p:cNvPr id="118" name="Google Shape;118;p16"/>
          <p:cNvGrpSpPr/>
          <p:nvPr/>
        </p:nvGrpSpPr>
        <p:grpSpPr>
          <a:xfrm>
            <a:off x="7134808" y="72974"/>
            <a:ext cx="4952310" cy="1887108"/>
            <a:chOff x="5428700" y="282675"/>
            <a:chExt cx="3715200" cy="1415700"/>
          </a:xfrm>
        </p:grpSpPr>
        <p:sp>
          <p:nvSpPr>
            <p:cNvPr id="119" name="Google Shape;119;p16"/>
            <p:cNvSpPr/>
            <p:nvPr/>
          </p:nvSpPr>
          <p:spPr>
            <a:xfrm>
              <a:off x="5428700" y="282675"/>
              <a:ext cx="3715200" cy="141570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This work is part of two DOE </a:t>
              </a:r>
              <a:r>
                <a:rPr lang="en" b="1" u="sng">
                  <a:solidFill>
                    <a:schemeClr val="hlink"/>
                  </a:solidFill>
                  <a:hlinkClick r:id="rId4"/>
                </a:rPr>
                <a:t>ECP</a:t>
              </a:r>
              <a:r>
                <a:rPr lang="en"/>
                <a:t> projects:</a:t>
              </a:r>
              <a:endParaRPr/>
            </a:p>
            <a:p>
              <a:pPr marL="1218895">
                <a:spcBef>
                  <a:spcPts val="1333"/>
                </a:spcBef>
                <a:spcAft>
                  <a:spcPts val="0"/>
                </a:spcAft>
              </a:pPr>
              <a:r>
                <a:rPr lang="en" b="1" u="sng">
                  <a:solidFill>
                    <a:schemeClr val="hlink"/>
                  </a:solidFill>
                  <a:hlinkClick r:id="rId5"/>
                </a:rPr>
                <a:t>IDEAS-ECP</a:t>
              </a:r>
              <a:r>
                <a:rPr lang="en"/>
                <a:t>: foster and promote SE practices for better software </a:t>
              </a:r>
              <a:endParaRPr/>
            </a:p>
            <a:p>
              <a:pPr marL="1218895">
                <a:spcBef>
                  <a:spcPts val="0"/>
                </a:spcBef>
                <a:spcAft>
                  <a:spcPts val="0"/>
                </a:spcAft>
              </a:pPr>
              <a:r>
                <a:rPr lang="en" b="1" u="sng">
                  <a:solidFill>
                    <a:schemeClr val="hlink"/>
                  </a:solidFill>
                  <a:hlinkClick r:id="rId6"/>
                </a:rPr>
                <a:t>xSDK</a:t>
              </a:r>
              <a:r>
                <a:rPr lang="en"/>
                <a:t>: Extreme-scale Scientific Software Development Kit</a:t>
              </a:r>
              <a:endParaRPr/>
            </a:p>
          </p:txBody>
        </p:sp>
        <p:pic>
          <p:nvPicPr>
            <p:cNvPr id="120" name="Google Shape;120;p16"/>
            <p:cNvPicPr preferRelativeResize="0"/>
            <p:nvPr/>
          </p:nvPicPr>
          <p:blipFill>
            <a:blip r:embed="rId7">
              <a:alphaModFix/>
            </a:blip>
            <a:stretch>
              <a:fillRect/>
            </a:stretch>
          </p:blipFill>
          <p:spPr>
            <a:xfrm>
              <a:off x="5576175" y="774977"/>
              <a:ext cx="706625" cy="343325"/>
            </a:xfrm>
            <a:prstGeom prst="rect">
              <a:avLst/>
            </a:prstGeom>
            <a:noFill/>
            <a:ln>
              <a:noFill/>
            </a:ln>
          </p:spPr>
        </p:pic>
        <p:pic>
          <p:nvPicPr>
            <p:cNvPr id="121" name="Google Shape;121;p16"/>
            <p:cNvPicPr preferRelativeResize="0"/>
            <p:nvPr/>
          </p:nvPicPr>
          <p:blipFill rotWithShape="1">
            <a:blip r:embed="rId8">
              <a:alphaModFix/>
            </a:blip>
            <a:srcRect/>
            <a:stretch/>
          </p:blipFill>
          <p:spPr>
            <a:xfrm>
              <a:off x="5711269" y="1146800"/>
              <a:ext cx="436428" cy="3433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1000"/>
                                        <p:tgtEl>
                                          <p:spTgt spid="110"/>
                                        </p:tgtEl>
                                        <p:attrNameLst>
                                          <p:attrName>ppt_w</p:attrName>
                                        </p:attrNameLst>
                                      </p:cBhvr>
                                      <p:tavLst>
                                        <p:tav tm="0">
                                          <p:val>
                                            <p:strVal val="0"/>
                                          </p:val>
                                        </p:tav>
                                        <p:tav tm="100000">
                                          <p:val>
                                            <p:strVal val="#ppt_w"/>
                                          </p:val>
                                        </p:tav>
                                      </p:tavLst>
                                    </p:anim>
                                    <p:anim calcmode="lin" valueType="num">
                                      <p:cBhvr additive="base">
                                        <p:cTn id="34" dur="10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this webinar is about</a:t>
            </a:r>
            <a:endParaRPr/>
          </a:p>
        </p:txBody>
      </p:sp>
      <p:sp>
        <p:nvSpPr>
          <p:cNvPr id="127" name="Google Shape;127;p17"/>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We introduce a </a:t>
            </a:r>
            <a:r>
              <a:rPr lang="en" b="1" dirty="0">
                <a:solidFill>
                  <a:srgbClr val="FF9900"/>
                </a:solidFill>
              </a:rPr>
              <a:t>flexible</a:t>
            </a:r>
            <a:r>
              <a:rPr lang="en" dirty="0"/>
              <a:t>, </a:t>
            </a:r>
            <a:endParaRPr dirty="0"/>
          </a:p>
          <a:p>
            <a:pPr marL="1828343" indent="609448">
              <a:spcBef>
                <a:spcPts val="0"/>
              </a:spcBef>
              <a:spcAft>
                <a:spcPts val="0"/>
              </a:spcAft>
              <a:buNone/>
            </a:pPr>
            <a:r>
              <a:rPr lang="en" dirty="0"/>
              <a:t>    </a:t>
            </a:r>
            <a:r>
              <a:rPr lang="en" b="1" dirty="0">
                <a:solidFill>
                  <a:srgbClr val="FF0000"/>
                </a:solidFill>
              </a:rPr>
              <a:t>efficient</a:t>
            </a:r>
            <a:r>
              <a:rPr lang="en" dirty="0"/>
              <a:t>, and</a:t>
            </a:r>
            <a:endParaRPr dirty="0"/>
          </a:p>
          <a:p>
            <a:pPr marL="1218895" indent="0">
              <a:spcBef>
                <a:spcPts val="0"/>
              </a:spcBef>
              <a:spcAft>
                <a:spcPts val="0"/>
              </a:spcAft>
              <a:buNone/>
            </a:pPr>
            <a:r>
              <a:rPr lang="en" dirty="0"/>
              <a:t>                  </a:t>
            </a:r>
            <a:r>
              <a:rPr lang="en" b="1" dirty="0">
                <a:solidFill>
                  <a:srgbClr val="9900FF"/>
                </a:solidFill>
              </a:rPr>
              <a:t>usable</a:t>
            </a:r>
            <a:r>
              <a:rPr lang="en" dirty="0"/>
              <a:t> software framework for </a:t>
            </a:r>
            <a:r>
              <a:rPr lang="en" b="1" dirty="0">
                <a:solidFill>
                  <a:srgbClr val="0000FF"/>
                </a:solidFill>
              </a:rPr>
              <a:t>acquiring</a:t>
            </a:r>
            <a:r>
              <a:rPr lang="en" dirty="0"/>
              <a:t>,</a:t>
            </a:r>
            <a:endParaRPr dirty="0"/>
          </a:p>
          <a:p>
            <a:pPr marL="3656686" indent="609448">
              <a:spcBef>
                <a:spcPts val="0"/>
              </a:spcBef>
              <a:spcAft>
                <a:spcPts val="0"/>
              </a:spcAft>
              <a:buNone/>
            </a:pPr>
            <a:r>
              <a:rPr lang="en" dirty="0"/>
              <a:t>  				   </a:t>
            </a:r>
            <a:r>
              <a:rPr lang="en" b="1" dirty="0">
                <a:solidFill>
                  <a:srgbClr val="9900FF"/>
                </a:solidFill>
              </a:rPr>
              <a:t>storing</a:t>
            </a:r>
            <a:r>
              <a:rPr lang="en" dirty="0"/>
              <a:t>, </a:t>
            </a:r>
            <a:endParaRPr dirty="0"/>
          </a:p>
          <a:p>
            <a:pPr marL="3656686" indent="609448">
              <a:spcBef>
                <a:spcPts val="0"/>
              </a:spcBef>
              <a:spcAft>
                <a:spcPts val="0"/>
              </a:spcAft>
              <a:buNone/>
            </a:pPr>
            <a:r>
              <a:rPr lang="en" dirty="0"/>
              <a:t>  				   </a:t>
            </a:r>
            <a:r>
              <a:rPr lang="en" b="1" dirty="0">
                <a:solidFill>
                  <a:srgbClr val="FF0000"/>
                </a:solidFill>
              </a:rPr>
              <a:t>manipulating</a:t>
            </a:r>
            <a:r>
              <a:rPr lang="en" dirty="0"/>
              <a:t>, and </a:t>
            </a:r>
            <a:endParaRPr dirty="0"/>
          </a:p>
          <a:p>
            <a:pPr marL="3656686" indent="609448">
              <a:spcBef>
                <a:spcPts val="0"/>
              </a:spcBef>
              <a:spcAft>
                <a:spcPts val="0"/>
              </a:spcAft>
              <a:buNone/>
            </a:pPr>
            <a:r>
              <a:rPr lang="en" dirty="0"/>
              <a:t>  				   </a:t>
            </a:r>
            <a:r>
              <a:rPr lang="en" b="1" dirty="0">
                <a:solidFill>
                  <a:srgbClr val="FF9900"/>
                </a:solidFill>
              </a:rPr>
              <a:t>visualizing</a:t>
            </a:r>
            <a:r>
              <a:rPr lang="en" dirty="0"/>
              <a:t> </a:t>
            </a:r>
            <a:endParaRPr dirty="0"/>
          </a:p>
          <a:p>
            <a:pPr marL="3656686" indent="609448">
              <a:spcBef>
                <a:spcPts val="0"/>
              </a:spcBef>
              <a:spcAft>
                <a:spcPts val="0"/>
              </a:spcAft>
              <a:buNone/>
            </a:pPr>
            <a:r>
              <a:rPr lang="en" dirty="0"/>
              <a:t>  				   development-related data.</a:t>
            </a:r>
            <a:endParaRPr dirty="0"/>
          </a:p>
          <a:p>
            <a:pPr marL="609448" indent="-457086">
              <a:spcBef>
                <a:spcPts val="1333"/>
              </a:spcBef>
              <a:spcAft>
                <a:spcPts val="0"/>
              </a:spcAft>
              <a:buSzPts val="1800"/>
              <a:buChar char="➢"/>
            </a:pPr>
            <a:r>
              <a:rPr lang="en" dirty="0"/>
              <a:t>We demonstrate a few of its capabilities here; an ever growing number of patterns and other types of analysis are added continuously.</a:t>
            </a:r>
            <a:endParaRPr dirty="0"/>
          </a:p>
          <a:p>
            <a:pPr marL="1828343" lvl="2" indent="-423228">
              <a:spcBef>
                <a:spcPts val="1333"/>
              </a:spcBef>
              <a:spcAft>
                <a:spcPts val="0"/>
              </a:spcAft>
              <a:buSzPts val="1400"/>
              <a:buChar char="○"/>
            </a:pPr>
            <a:r>
              <a:rPr lang="en" dirty="0"/>
              <a:t>Contributions welcome! </a:t>
            </a:r>
            <a:r>
              <a:rPr lang="en" dirty="0">
                <a:solidFill>
                  <a:srgbClr val="1A73E8"/>
                </a:solidFill>
              </a:rPr>
              <a:t>https://</a:t>
            </a:r>
            <a:r>
              <a:rPr lang="en" dirty="0" err="1">
                <a:solidFill>
                  <a:srgbClr val="1A73E8"/>
                </a:solidFill>
              </a:rPr>
              <a:t>github.com</a:t>
            </a:r>
            <a:r>
              <a:rPr lang="en" dirty="0">
                <a:solidFill>
                  <a:srgbClr val="1A73E8"/>
                </a:solidFill>
              </a:rPr>
              <a:t>/HPCL/ideas-</a:t>
            </a:r>
            <a:r>
              <a:rPr lang="en" dirty="0" err="1">
                <a:solidFill>
                  <a:srgbClr val="1A73E8"/>
                </a:solidFill>
              </a:rPr>
              <a:t>uo</a:t>
            </a:r>
            <a:r>
              <a:rPr lang="en" dirty="0">
                <a:solidFill>
                  <a:srgbClr val="1A73E8"/>
                </a:solidFill>
              </a:rPr>
              <a:t>/</a:t>
            </a:r>
            <a:endParaRPr dirty="0">
              <a:solidFill>
                <a:srgbClr val="1A73E8"/>
              </a:solidFill>
            </a:endParaRPr>
          </a:p>
          <a:p>
            <a:pPr marL="1828343" indent="0">
              <a:spcBef>
                <a:spcPts val="1333"/>
              </a:spcBef>
              <a:spcAft>
                <a:spcPts val="0"/>
              </a:spcAft>
              <a:buNone/>
            </a:pPr>
            <a:endParaRPr dirty="0">
              <a:solidFill>
                <a:srgbClr val="1A73E8"/>
              </a:solidFill>
            </a:endParaRPr>
          </a:p>
          <a:p>
            <a:pPr marL="0" indent="0" algn="ctr">
              <a:spcBef>
                <a:spcPts val="1333"/>
              </a:spcBef>
              <a:spcAft>
                <a:spcPts val="0"/>
              </a:spcAft>
              <a:buNone/>
            </a:pPr>
            <a:endParaRPr dirty="0"/>
          </a:p>
        </p:txBody>
      </p:sp>
      <p:sp>
        <p:nvSpPr>
          <p:cNvPr id="128" name="Google Shape;128;p17"/>
          <p:cNvSpPr txBox="1"/>
          <p:nvPr/>
        </p:nvSpPr>
        <p:spPr>
          <a:xfrm>
            <a:off x="409493" y="5321408"/>
            <a:ext cx="11369838" cy="77946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b="1"/>
              <a:t>ECP projects that may be present in examples in this webinar:</a:t>
            </a:r>
            <a:r>
              <a:rPr lang="en" sz="1733"/>
              <a:t> Spack, LAMMPS, PETSc, Nek5000 E3SM, QMCPACK, QDPXX, LATTE NAMD, fast-export, Enzo, TAU2, xpress-apex, LATTE, NWChem, FLASH, Gingko.</a:t>
            </a:r>
            <a:endParaRPr sz="1733"/>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114770" y="2213850"/>
            <a:ext cx="11801326" cy="2049066"/>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Part I: Mining development metadata</a:t>
            </a:r>
            <a:endParaRPr/>
          </a:p>
          <a:p>
            <a:endParaRPr/>
          </a:p>
          <a:p>
            <a:endParaRPr/>
          </a:p>
          <a:p>
            <a:r>
              <a:rPr lang="en"/>
              <a:t>Part II: Analyzing code</a:t>
            </a:r>
            <a:endParaRPr/>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6764</TotalTime>
  <Words>5240</Words>
  <Application>Microsoft Macintosh PowerPoint</Application>
  <PresentationFormat>Custom</PresentationFormat>
  <Paragraphs>547</Paragraphs>
  <Slides>52</Slides>
  <Notes>50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Arial Black</vt:lpstr>
      <vt:lpstr>Arial Narrow</vt:lpstr>
      <vt:lpstr>Calibri</vt:lpstr>
      <vt:lpstr>Consolas</vt:lpstr>
      <vt:lpstr>Economica</vt:lpstr>
      <vt:lpstr>Roboto</vt:lpstr>
      <vt:lpstr>Presentations (Wide Screen)</vt:lpstr>
      <vt:lpstr>Understanding Your Software Development</vt:lpstr>
      <vt:lpstr>License, Citation and Acknowledgements</vt:lpstr>
      <vt:lpstr>Motivation</vt:lpstr>
      <vt:lpstr>Motivation (Am I just making things up?)</vt:lpstr>
      <vt:lpstr>Other software-related factors</vt:lpstr>
      <vt:lpstr>Murphy-Hill et al. study conclusions</vt:lpstr>
      <vt:lpstr>What we are trying to do</vt:lpstr>
      <vt:lpstr>What this webinar is about</vt:lpstr>
      <vt:lpstr>Part I: Mining development metadata   Part II: Analyzing code</vt:lpstr>
      <vt:lpstr>Part I: Mining your development data</vt:lpstr>
      <vt:lpstr>Questions that can be answered (in part) with IDEAS data analysis tools</vt:lpstr>
      <vt:lpstr>Common patterns with known implications</vt:lpstr>
      <vt:lpstr>Common patterns with known implications</vt:lpstr>
      <vt:lpstr>Example metrics</vt:lpstr>
      <vt:lpstr>Example pattern: Domain champion</vt:lpstr>
      <vt:lpstr>Domain champion pattern: How do we detect it?</vt:lpstr>
      <vt:lpstr>Domain Champion Pattern: What, if anything, should we do?</vt:lpstr>
      <vt:lpstr>Another example pattern: Unusually high churn</vt:lpstr>
      <vt:lpstr>Unusually high churn pattern: How do we detect it?</vt:lpstr>
      <vt:lpstr>Unusually high churn pattern: What to do?</vt:lpstr>
      <vt:lpstr>Pattern: In the zone</vt:lpstr>
      <vt:lpstr>In the zone pattern: What to do?</vt:lpstr>
      <vt:lpstr>Technical Details and Examples</vt:lpstr>
      <vt:lpstr>Implementation </vt:lpstr>
      <vt:lpstr>Impact of different “change” estimates</vt:lpstr>
      <vt:lpstr>Impact of different “change” estimates (cont.)</vt:lpstr>
      <vt:lpstr>Significant events</vt:lpstr>
      <vt:lpstr>No single view tells the whole story  (project names omitted deliberately)</vt:lpstr>
      <vt:lpstr>How do projects weather interesting times?</vt:lpstr>
      <vt:lpstr>Where is development effort going?</vt:lpstr>
      <vt:lpstr>Does developer mood affect productivity? </vt:lpstr>
      <vt:lpstr>Does developer mood affect productivity?</vt:lpstr>
      <vt:lpstr>Part II: Code Quality</vt:lpstr>
      <vt:lpstr>Defects that program analyses can catch</vt:lpstr>
      <vt:lpstr>General-purpose tools for code checking (bugs, style)</vt:lpstr>
      <vt:lpstr>Example development workflow that considers code quality</vt:lpstr>
      <vt:lpstr>Our goals and approach</vt:lpstr>
      <vt:lpstr>Static program analysis is...</vt:lpstr>
      <vt:lpstr>Dynamic program analysis is...</vt:lpstr>
      <vt:lpstr>Implementation approach</vt:lpstr>
      <vt:lpstr>Implementation approach (continued)</vt:lpstr>
      <vt:lpstr>Example: Using scan-build with HYPRE1</vt:lpstr>
      <vt:lpstr>Example: hypre (cont.)</vt:lpstr>
      <vt:lpstr>What about project-specific requirements?</vt:lpstr>
      <vt:lpstr>Implementation approach: Part B</vt:lpstr>
      <vt:lpstr>Coding Rule Violations in HPC Packages:  PETSc Case Study</vt:lpstr>
      <vt:lpstr>PETSc developer rules: https://petsc.org/release/developers/style/   </vt:lpstr>
      <vt:lpstr>Examples of developer rule violations (PETSc 3.15)</vt:lpstr>
      <vt:lpstr>Checking for violations of the PETSc developer rules</vt:lpstr>
      <vt:lpstr>Example results for a subset of the PETSc rules</vt:lpstr>
      <vt:lpstr>Capabilities summary</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Boyana Norris</cp:lastModifiedBy>
  <cp:revision>418</cp:revision>
  <cp:lastPrinted>2017-11-02T18:35:01Z</cp:lastPrinted>
  <dcterms:created xsi:type="dcterms:W3CDTF">2018-11-06T17:28:56Z</dcterms:created>
  <dcterms:modified xsi:type="dcterms:W3CDTF">2022-07-28T17:22:37Z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